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Lst>
  <p:notesMasterIdLst>
    <p:notesMasterId r:id="rId17"/>
  </p:notesMasterIdLst>
  <p:sldIdLst>
    <p:sldId id="282" r:id="rId7"/>
    <p:sldId id="305" r:id="rId8"/>
    <p:sldId id="314" r:id="rId9"/>
    <p:sldId id="318" r:id="rId10"/>
    <p:sldId id="292" r:id="rId11"/>
    <p:sldId id="291" r:id="rId12"/>
    <p:sldId id="316" r:id="rId13"/>
    <p:sldId id="317" r:id="rId14"/>
    <p:sldId id="319" r:id="rId15"/>
    <p:sldId id="29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78DC83-A1F9-46A7-838A-A04987338196}">
          <p14:sldIdLst>
            <p14:sldId id="282"/>
            <p14:sldId id="305"/>
            <p14:sldId id="314"/>
            <p14:sldId id="318"/>
            <p14:sldId id="292"/>
            <p14:sldId id="291"/>
            <p14:sldId id="316"/>
            <p14:sldId id="317"/>
            <p14:sldId id="319"/>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78" autoAdjust="0"/>
    <p:restoredTop sz="62559" autoAdjust="0"/>
  </p:normalViewPr>
  <p:slideViewPr>
    <p:cSldViewPr>
      <p:cViewPr>
        <p:scale>
          <a:sx n="72" d="100"/>
          <a:sy n="72" d="100"/>
        </p:scale>
        <p:origin x="-2670" y="-72"/>
      </p:cViewPr>
      <p:guideLst>
        <p:guide orient="horz" pos="2160"/>
        <p:guide pos="2880"/>
      </p:guideLst>
    </p:cSldViewPr>
  </p:slideViewPr>
  <p:notesTextViewPr>
    <p:cViewPr>
      <p:scale>
        <a:sx n="1" d="1"/>
        <a:sy n="1" d="1"/>
      </p:scale>
      <p:origin x="0" y="0"/>
    </p:cViewPr>
  </p:notesTextViewPr>
  <p:sorterViewPr>
    <p:cViewPr>
      <p:scale>
        <a:sx n="100" d="100"/>
        <a:sy n="100" d="100"/>
      </p:scale>
      <p:origin x="0" y="-3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B2E371C-98D9-49AD-86E8-66869DB9A4CA}" type="datetimeFigureOut">
              <a:rPr lang="en-US" smtClean="0"/>
              <a:t>10/25/2016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418637B-4B59-450C-9A68-A91741CD6F7C}" type="slidenum">
              <a:rPr lang="en-US" smtClean="0"/>
              <a:t>‹#›</a:t>
            </a:fld>
            <a:endParaRPr lang="en-US"/>
          </a:p>
        </p:txBody>
      </p:sp>
    </p:spTree>
    <p:extLst>
      <p:ext uri="{BB962C8B-B14F-4D97-AF65-F5344CB8AC3E}">
        <p14:creationId xmlns:p14="http://schemas.microsoft.com/office/powerpoint/2010/main" val="248031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FirstNet?</a:t>
            </a:r>
            <a:endParaRPr lang="en-US" dirty="0"/>
          </a:p>
        </p:txBody>
      </p:sp>
      <p:sp>
        <p:nvSpPr>
          <p:cNvPr id="4" name="Slide Number Placeholder 3"/>
          <p:cNvSpPr>
            <a:spLocks noGrp="1"/>
          </p:cNvSpPr>
          <p:nvPr>
            <p:ph type="sldNum" sz="quarter" idx="10"/>
          </p:nvPr>
        </p:nvSpPr>
        <p:spPr/>
        <p:txBody>
          <a:bodyPr/>
          <a:lstStyle/>
          <a:p>
            <a:fld id="{5418637B-4B59-450C-9A68-A91741CD6F7C}" type="slidenum">
              <a:rPr lang="en-US" smtClean="0"/>
              <a:t>1</a:t>
            </a:fld>
            <a:endParaRPr lang="en-US"/>
          </a:p>
        </p:txBody>
      </p:sp>
    </p:spTree>
    <p:extLst>
      <p:ext uri="{BB962C8B-B14F-4D97-AF65-F5344CB8AC3E}">
        <p14:creationId xmlns:p14="http://schemas.microsoft.com/office/powerpoint/2010/main" val="548239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listening, and contributing to the research.</a:t>
            </a:r>
          </a:p>
          <a:p>
            <a:endParaRPr lang="en-US" dirty="0" smtClean="0"/>
          </a:p>
          <a:p>
            <a:r>
              <a:rPr lang="en-US" dirty="0" smtClean="0"/>
              <a:t>I</a:t>
            </a:r>
            <a:r>
              <a:rPr lang="en-US" baseline="0" dirty="0" smtClean="0"/>
              <a:t> think this network will provide good opportunities to improve and innovate solutions for Public Safety in MN.</a:t>
            </a:r>
            <a:endParaRPr lang="en-US" dirty="0"/>
          </a:p>
        </p:txBody>
      </p:sp>
      <p:sp>
        <p:nvSpPr>
          <p:cNvPr id="4" name="Slide Number Placeholder 3"/>
          <p:cNvSpPr>
            <a:spLocks noGrp="1"/>
          </p:cNvSpPr>
          <p:nvPr>
            <p:ph type="sldNum" sz="quarter" idx="10"/>
          </p:nvPr>
        </p:nvSpPr>
        <p:spPr/>
        <p:txBody>
          <a:bodyPr/>
          <a:lstStyle/>
          <a:p>
            <a:fld id="{5418637B-4B59-450C-9A68-A91741CD6F7C}" type="slidenum">
              <a:rPr lang="en-US" smtClean="0"/>
              <a:t>10</a:t>
            </a:fld>
            <a:endParaRPr lang="en-US"/>
          </a:p>
        </p:txBody>
      </p:sp>
    </p:spTree>
    <p:extLst>
      <p:ext uri="{BB962C8B-B14F-4D97-AF65-F5344CB8AC3E}">
        <p14:creationId xmlns:p14="http://schemas.microsoft.com/office/powerpoint/2010/main" val="427185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What would Public Safety do with a dedicated network?</a:t>
            </a:r>
          </a:p>
          <a:p>
            <a:pPr marL="171450" indent="-171450">
              <a:buFont typeface="Arial" panose="020B0604020202020204" pitchFamily="34" charset="0"/>
              <a:buChar char="•"/>
            </a:pPr>
            <a:r>
              <a:rPr lang="en-US" dirty="0" smtClean="0"/>
              <a:t>Hmm . . .</a:t>
            </a:r>
          </a:p>
          <a:p>
            <a:pPr marL="628650" lvl="1" indent="-171450">
              <a:buFont typeface="Arial" panose="020B0604020202020204" pitchFamily="34" charset="0"/>
              <a:buChar char="•"/>
            </a:pPr>
            <a:r>
              <a:rPr lang="en-US" dirty="0" smtClean="0"/>
              <a:t>No</a:t>
            </a:r>
            <a:r>
              <a:rPr lang="en-US" baseline="0" dirty="0" smtClean="0"/>
              <a:t> longer compete with the public for bandwidth… that is what we have today with commercial carriers.</a:t>
            </a:r>
          </a:p>
          <a:p>
            <a:pPr marL="628650" lvl="1" indent="-171450">
              <a:buFont typeface="Arial" panose="020B0604020202020204" pitchFamily="34" charset="0"/>
              <a:buChar char="•"/>
            </a:pPr>
            <a:r>
              <a:rPr lang="en-US" baseline="0" dirty="0" smtClean="0"/>
              <a:t>More intensive GPS usage, </a:t>
            </a:r>
          </a:p>
          <a:p>
            <a:pPr marL="628650" lvl="1" indent="-171450">
              <a:buFont typeface="Arial" panose="020B0604020202020204" pitchFamily="34" charset="0"/>
              <a:buChar char="•"/>
            </a:pPr>
            <a:r>
              <a:rPr lang="en-US" baseline="0" dirty="0" smtClean="0"/>
              <a:t>Streaming video</a:t>
            </a:r>
          </a:p>
          <a:p>
            <a:pPr marL="628650" lvl="1" indent="-171450">
              <a:buFont typeface="Arial" panose="020B0604020202020204" pitchFamily="34" charset="0"/>
              <a:buChar char="•"/>
            </a:pPr>
            <a:r>
              <a:rPr lang="en-US" baseline="0" dirty="0" smtClean="0"/>
              <a:t>Overall a </a:t>
            </a:r>
            <a:r>
              <a:rPr lang="en-US" dirty="0" smtClean="0"/>
              <a:t>Better</a:t>
            </a:r>
            <a:r>
              <a:rPr lang="en-US" baseline="0" dirty="0" smtClean="0"/>
              <a:t> User Experience, actually get useful data you can use in the field when you need it.</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How about being aware of your staff at a planned event like a Vikings Game?</a:t>
            </a:r>
          </a:p>
          <a:p>
            <a:pPr marL="628650" lvl="1" indent="-171450">
              <a:buFont typeface="Arial" panose="020B0604020202020204" pitchFamily="34" charset="0"/>
              <a:buChar char="•"/>
            </a:pPr>
            <a:r>
              <a:rPr lang="en-US" baseline="0" dirty="0" smtClean="0"/>
              <a:t>Did anyone with an arrest warrant show up for the game today while we were running the facial recognition software at the entrances?</a:t>
            </a:r>
          </a:p>
          <a:p>
            <a:pPr marL="628650" lvl="1" indent="-171450">
              <a:buFont typeface="Arial" panose="020B0604020202020204" pitchFamily="34" charset="0"/>
              <a:buChar char="•"/>
            </a:pPr>
            <a:r>
              <a:rPr lang="en-US" baseline="0" dirty="0" smtClean="0"/>
              <a:t>That streaming video you got from Gate H shows a missing child, and you at Gate A see that child near you, no worries, the child is returned to Mom &amp; Dad in record time.  Those are Happy Fans!</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418637B-4B59-450C-9A68-A91741CD6F7C}" type="slidenum">
              <a:rPr lang="en-US" smtClean="0"/>
              <a:t>2</a:t>
            </a:fld>
            <a:endParaRPr lang="en-US"/>
          </a:p>
        </p:txBody>
      </p:sp>
    </p:spTree>
    <p:extLst>
      <p:ext uri="{BB962C8B-B14F-4D97-AF65-F5344CB8AC3E}">
        <p14:creationId xmlns:p14="http://schemas.microsoft.com/office/powerpoint/2010/main" val="374102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questioning</a:t>
            </a:r>
            <a:r>
              <a:rPr lang="en-US" baseline="0" dirty="0" smtClean="0"/>
              <a:t> whether public safety needs its own network?  After all the iPhone you have today is running all those applications that we hear about.  Active 911, I Am Responding, CJIS connections, VPN, email, the list goes on . . .</a:t>
            </a:r>
          </a:p>
          <a:p>
            <a:endParaRPr lang="en-US" dirty="0" smtClean="0"/>
          </a:p>
          <a:p>
            <a:r>
              <a:rPr lang="en-US" dirty="0" smtClean="0"/>
              <a:t>Cellphone</a:t>
            </a:r>
            <a:r>
              <a:rPr lang="en-US" baseline="0" dirty="0" smtClean="0"/>
              <a:t> usage has exponentially grown in the last several years.  Compare the crowds from 2005 to 2013.  I see one flip phone in the 2005 photo near the bottom right.  In 2013 mobile devices are all over.</a:t>
            </a:r>
          </a:p>
          <a:p>
            <a:endParaRPr lang="en-US" dirty="0" smtClean="0"/>
          </a:p>
          <a:p>
            <a:r>
              <a:rPr lang="en-US" dirty="0" smtClean="0"/>
              <a:t>Commercial entities (Verizon/ATT) (1) are not prioritized for public safety. The networks are not Public Safety Grade, and will crash if flooded with too many users accessing the network. </a:t>
            </a:r>
          </a:p>
          <a:p>
            <a:pPr marL="457200" lvl="1" indent="0">
              <a:buFont typeface="Arial" panose="020B0604020202020204" pitchFamily="34" charset="0"/>
              <a:buNone/>
            </a:pPr>
            <a:endParaRPr lang="en-US" dirty="0" smtClean="0"/>
          </a:p>
          <a:p>
            <a:pPr marL="628650" lvl="1" indent="-171450">
              <a:buFont typeface="Arial" panose="020B0604020202020204" pitchFamily="34" charset="0"/>
              <a:buChar char="•"/>
            </a:pPr>
            <a:r>
              <a:rPr lang="en-US" dirty="0" smtClean="0"/>
              <a:t>Federal mandate from the legislation </a:t>
            </a:r>
            <a:r>
              <a:rPr lang="en-US" dirty="0" err="1" smtClean="0"/>
              <a:t>inacting</a:t>
            </a:r>
            <a:r>
              <a:rPr lang="en-US" dirty="0" smtClean="0"/>
              <a:t> FirstNet states that quality of service,</a:t>
            </a:r>
            <a:r>
              <a:rPr lang="en-US" baseline="0" dirty="0" smtClean="0"/>
              <a:t> </a:t>
            </a:r>
            <a:r>
              <a:rPr lang="en-US" dirty="0" smtClean="0"/>
              <a:t>priority,</a:t>
            </a:r>
            <a:r>
              <a:rPr lang="en-US" baseline="0" dirty="0" smtClean="0"/>
              <a:t> pre-emption, rural coverage, ruggedized equipment, a device and application ecosystem which includes a Bring Your Own Device Plan, </a:t>
            </a:r>
            <a:r>
              <a:rPr lang="en-US" b="1" baseline="0" dirty="0" smtClean="0"/>
              <a:t>all</a:t>
            </a:r>
            <a:r>
              <a:rPr lang="en-US" dirty="0" smtClean="0"/>
              <a:t> need to be a part of this network. </a:t>
            </a:r>
          </a:p>
          <a:p>
            <a:endParaRPr lang="en-US" dirty="0"/>
          </a:p>
        </p:txBody>
      </p:sp>
      <p:sp>
        <p:nvSpPr>
          <p:cNvPr id="4" name="Slide Number Placeholder 3"/>
          <p:cNvSpPr>
            <a:spLocks noGrp="1"/>
          </p:cNvSpPr>
          <p:nvPr>
            <p:ph type="sldNum" sz="quarter" idx="10"/>
          </p:nvPr>
        </p:nvSpPr>
        <p:spPr/>
        <p:txBody>
          <a:bodyPr/>
          <a:lstStyle/>
          <a:p>
            <a:fld id="{5418637B-4B59-450C-9A68-A91741CD6F7C}" type="slidenum">
              <a:rPr lang="en-US" smtClean="0"/>
              <a:t>3</a:t>
            </a:fld>
            <a:endParaRPr lang="en-US"/>
          </a:p>
        </p:txBody>
      </p:sp>
    </p:spTree>
    <p:extLst>
      <p:ext uri="{BB962C8B-B14F-4D97-AF65-F5344CB8AC3E}">
        <p14:creationId xmlns:p14="http://schemas.microsoft.com/office/powerpoint/2010/main" val="36715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8637B-4B59-450C-9A68-A91741CD6F7C}" type="slidenum">
              <a:rPr lang="en-US" smtClean="0"/>
              <a:t>4</a:t>
            </a:fld>
            <a:endParaRPr lang="en-US"/>
          </a:p>
        </p:txBody>
      </p:sp>
    </p:spTree>
    <p:extLst>
      <p:ext uri="{BB962C8B-B14F-4D97-AF65-F5344CB8AC3E}">
        <p14:creationId xmlns:p14="http://schemas.microsoft.com/office/powerpoint/2010/main" val="1480990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dedicated network is coming, and FirstNet is looking for a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FirstNet intends to present a state plan in the second quarter of 2017, although MN can opt to reject that plan and build it’s own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ECN is conducting its due-diligence to have a plan that meets MN’s needs based on the research that has been conducted over the last few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FirstNet has the same commitment to bring the best state plan to all the states and territories.</a:t>
            </a:r>
            <a:endParaRPr lang="en-US" dirty="0"/>
          </a:p>
        </p:txBody>
      </p:sp>
      <p:sp>
        <p:nvSpPr>
          <p:cNvPr id="4" name="Slide Number Placeholder 3"/>
          <p:cNvSpPr>
            <a:spLocks noGrp="1"/>
          </p:cNvSpPr>
          <p:nvPr>
            <p:ph type="sldNum" sz="quarter" idx="10"/>
          </p:nvPr>
        </p:nvSpPr>
        <p:spPr/>
        <p:txBody>
          <a:bodyPr/>
          <a:lstStyle/>
          <a:p>
            <a:fld id="{5418637B-4B59-450C-9A68-A91741CD6F7C}" type="slidenum">
              <a:rPr lang="en-US" smtClean="0"/>
              <a:t>5</a:t>
            </a:fld>
            <a:endParaRPr lang="en-US"/>
          </a:p>
        </p:txBody>
      </p:sp>
    </p:spTree>
    <p:extLst>
      <p:ext uri="{BB962C8B-B14F-4D97-AF65-F5344CB8AC3E}">
        <p14:creationId xmlns:p14="http://schemas.microsoft.com/office/powerpoint/2010/main" val="177007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baseline="0" dirty="0" smtClean="0"/>
          </a:p>
          <a:p>
            <a:pPr lvl="0" rtl="0"/>
            <a:r>
              <a:rPr lang="en-US" baseline="0" dirty="0" smtClean="0"/>
              <a:t>The RFP was released on Jan 13, 2016.</a:t>
            </a:r>
          </a:p>
          <a:p>
            <a:pPr lvl="0" rtl="0"/>
            <a:r>
              <a:rPr lang="en-US" baseline="0" dirty="0" smtClean="0"/>
              <a:t>Proposals are due on May 31.</a:t>
            </a:r>
          </a:p>
          <a:p>
            <a:pPr lvl="0" rtl="0"/>
            <a:r>
              <a:rPr lang="en-US" baseline="0" dirty="0" smtClean="0"/>
              <a:t>FirstNet’s goal is to award a contract by the end of this year.</a:t>
            </a:r>
          </a:p>
          <a:p>
            <a:pPr lvl="0" rtl="0"/>
            <a:r>
              <a:rPr lang="en-US" baseline="0" dirty="0" smtClean="0"/>
              <a:t>They will present a state plan for deployment with a pricing schedule, in the second quarter of 2017 using a web portal that will be accessible by the public.</a:t>
            </a:r>
          </a:p>
          <a:p>
            <a:pPr lvl="0" rtl="0"/>
            <a:r>
              <a:rPr lang="en-US" baseline="0" dirty="0" smtClean="0"/>
              <a:t>Towards the end of that quarter the Governor can accept the plan, or MN can start building its own broadband network provided that plan is approved at the federal level.  It will still need to be interoperable with all broadband networks in the rest of the states and territories.</a:t>
            </a:r>
          </a:p>
          <a:p>
            <a:pPr lvl="0" rtl="0"/>
            <a:endParaRPr lang="en-US" baseline="0" dirty="0" smtClean="0"/>
          </a:p>
          <a:p>
            <a:pPr lvl="0" rtl="0"/>
            <a:r>
              <a:rPr lang="en-US" baseline="0" dirty="0" smtClean="0"/>
              <a:t>At the 24-month point after the build-out begins, the plan should be at a 50% implementation stage, approximately mid 2020.</a:t>
            </a:r>
          </a:p>
          <a:p>
            <a:pPr lvl="0" rtl="0"/>
            <a:r>
              <a:rPr lang="en-US" baseline="0" dirty="0" smtClean="0"/>
              <a:t>At the 48-month stage, 2022, FirstNet can start implementing penalties if the Partner doesn’t achieve the goals established in the state plan.</a:t>
            </a:r>
            <a:endParaRPr lang="en-US" dirty="0" smtClean="0"/>
          </a:p>
          <a:p>
            <a:endParaRPr lang="en-US" dirty="0"/>
          </a:p>
        </p:txBody>
      </p:sp>
      <p:sp>
        <p:nvSpPr>
          <p:cNvPr id="4" name="Slide Number Placeholder 3"/>
          <p:cNvSpPr>
            <a:spLocks noGrp="1"/>
          </p:cNvSpPr>
          <p:nvPr>
            <p:ph type="sldNum" sz="quarter" idx="10"/>
          </p:nvPr>
        </p:nvSpPr>
        <p:spPr/>
        <p:txBody>
          <a:bodyPr/>
          <a:lstStyle/>
          <a:p>
            <a:fld id="{5418637B-4B59-450C-9A68-A91741CD6F7C}" type="slidenum">
              <a:rPr lang="en-US" smtClean="0"/>
              <a:t>6</a:t>
            </a:fld>
            <a:endParaRPr lang="en-US"/>
          </a:p>
        </p:txBody>
      </p:sp>
    </p:spTree>
    <p:extLst>
      <p:ext uri="{BB962C8B-B14F-4D97-AF65-F5344CB8AC3E}">
        <p14:creationId xmlns:p14="http://schemas.microsoft.com/office/powerpoint/2010/main" val="80433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What is it going to cost?</a:t>
            </a:r>
            <a:r>
              <a:rPr lang="en-US" sz="1200" kern="1200" baseline="0" dirty="0" smtClean="0">
                <a:solidFill>
                  <a:schemeClr val="tx1"/>
                </a:solidFill>
                <a:effectLst/>
                <a:latin typeface="+mn-lt"/>
                <a:ea typeface="+mn-ea"/>
                <a:cs typeface="+mn-cs"/>
              </a:rPr>
              <a:t>  It is always about the bottom line.</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the Governor decides</a:t>
            </a:r>
            <a:r>
              <a:rPr lang="en-US" sz="1200" kern="1200" baseline="0" dirty="0" smtClean="0">
                <a:solidFill>
                  <a:schemeClr val="tx1"/>
                </a:solidFill>
                <a:effectLst/>
                <a:latin typeface="+mn-lt"/>
                <a:ea typeface="+mn-ea"/>
                <a:cs typeface="+mn-cs"/>
              </a:rPr>
              <a:t> to accept the FirstNet plan: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There is </a:t>
            </a:r>
            <a:r>
              <a:rPr lang="en-US" sz="1200" b="1" kern="1200" dirty="0" smtClean="0">
                <a:solidFill>
                  <a:schemeClr val="tx1"/>
                </a:solidFill>
                <a:effectLst/>
                <a:latin typeface="+mn-lt"/>
                <a:ea typeface="+mn-ea"/>
                <a:cs typeface="+mn-cs"/>
              </a:rPr>
              <a:t>no cost</a:t>
            </a:r>
            <a:r>
              <a:rPr lang="en-US" sz="1200" kern="1200" dirty="0" smtClean="0">
                <a:solidFill>
                  <a:schemeClr val="tx1"/>
                </a:solidFill>
                <a:effectLst/>
                <a:latin typeface="+mn-lt"/>
                <a:ea typeface="+mn-ea"/>
                <a:cs typeface="+mn-cs"/>
              </a:rPr>
              <a:t> to the State for network deployment.</a:t>
            </a:r>
          </a:p>
          <a:p>
            <a:pPr lvl="1"/>
            <a:r>
              <a:rPr lang="en-US" sz="1200" kern="1200" dirty="0" smtClean="0">
                <a:solidFill>
                  <a:schemeClr val="tx1"/>
                </a:solidFill>
                <a:effectLst/>
                <a:latin typeface="+mn-lt"/>
                <a:ea typeface="+mn-ea"/>
                <a:cs typeface="+mn-cs"/>
              </a:rPr>
              <a:t>There is </a:t>
            </a:r>
            <a:r>
              <a:rPr lang="en-US" sz="1200" b="1" kern="1200" dirty="0" smtClean="0">
                <a:solidFill>
                  <a:schemeClr val="tx1"/>
                </a:solidFill>
                <a:effectLst/>
                <a:latin typeface="+mn-lt"/>
                <a:ea typeface="+mn-ea"/>
                <a:cs typeface="+mn-cs"/>
              </a:rPr>
              <a:t>no cost</a:t>
            </a:r>
            <a:r>
              <a:rPr lang="en-US" sz="1200" kern="1200" dirty="0" smtClean="0">
                <a:solidFill>
                  <a:schemeClr val="tx1"/>
                </a:solidFill>
                <a:effectLst/>
                <a:latin typeface="+mn-lt"/>
                <a:ea typeface="+mn-ea"/>
                <a:cs typeface="+mn-cs"/>
              </a:rPr>
              <a:t> for operation and upgrades of the FirstNet Network.</a:t>
            </a:r>
          </a:p>
          <a:p>
            <a:pPr lvl="1"/>
            <a:r>
              <a:rPr lang="en-US" sz="1200" kern="1200" dirty="0" smtClean="0">
                <a:solidFill>
                  <a:schemeClr val="tx1"/>
                </a:solidFill>
                <a:effectLst/>
                <a:latin typeface="+mn-lt"/>
                <a:ea typeface="+mn-ea"/>
                <a:cs typeface="+mn-cs"/>
              </a:rPr>
              <a:t>Monthly user fees and devices would be </a:t>
            </a:r>
            <a:r>
              <a:rPr lang="en-US" sz="1200" b="1" kern="1200" dirty="0" smtClean="0">
                <a:solidFill>
                  <a:schemeClr val="tx1"/>
                </a:solidFill>
                <a:effectLst/>
                <a:latin typeface="+mn-lt"/>
                <a:ea typeface="+mn-ea"/>
                <a:cs typeface="+mn-cs"/>
              </a:rPr>
              <a:t>funded by subscribers</a:t>
            </a:r>
            <a:r>
              <a:rPr lang="en-US" sz="1200" b="1" kern="1200" baseline="0" dirty="0" smtClean="0">
                <a:solidFill>
                  <a:schemeClr val="tx1"/>
                </a:solidFill>
                <a:effectLst/>
                <a:latin typeface="+mn-lt"/>
                <a:ea typeface="+mn-ea"/>
                <a:cs typeface="+mn-cs"/>
              </a:rPr>
              <a:t> and/or </a:t>
            </a:r>
            <a:r>
              <a:rPr lang="en-US" sz="1200" b="1" kern="1200" dirty="0" smtClean="0">
                <a:solidFill>
                  <a:schemeClr val="tx1"/>
                </a:solidFill>
                <a:effectLst/>
                <a:latin typeface="+mn-lt"/>
                <a:ea typeface="+mn-ea"/>
                <a:cs typeface="+mn-cs"/>
              </a:rPr>
              <a:t>agencies</a:t>
            </a:r>
            <a:r>
              <a:rPr lang="en-US" sz="1200" b="0" kern="1200" baseline="0" dirty="0" smtClean="0">
                <a:solidFill>
                  <a:schemeClr val="tx1"/>
                </a:solidFill>
                <a:effectLst/>
                <a:latin typeface="+mn-lt"/>
                <a:ea typeface="+mn-ea"/>
                <a:cs typeface="+mn-cs"/>
              </a:rPr>
              <a:t> as they are now for commercial networks.  There may be some costs for interfaces between Agency data, and FirstNet data.</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FirstNet will need to be competitive.  They still need to win</a:t>
            </a:r>
            <a:r>
              <a:rPr lang="en-US" sz="1200" kern="1200" baseline="0" dirty="0" smtClean="0">
                <a:solidFill>
                  <a:schemeClr val="tx1"/>
                </a:solidFill>
                <a:effectLst/>
                <a:latin typeface="+mn-lt"/>
                <a:ea typeface="+mn-ea"/>
                <a:cs typeface="+mn-cs"/>
              </a:rPr>
              <a:t> your business.</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Individual agencies still have the option to use commercial carriers or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FirstNet network.</a:t>
            </a:r>
          </a:p>
          <a:p>
            <a:endParaRPr lang="en-US" dirty="0"/>
          </a:p>
        </p:txBody>
      </p:sp>
      <p:sp>
        <p:nvSpPr>
          <p:cNvPr id="4" name="Slide Number Placeholder 3"/>
          <p:cNvSpPr>
            <a:spLocks noGrp="1"/>
          </p:cNvSpPr>
          <p:nvPr>
            <p:ph type="sldNum" sz="quarter" idx="10"/>
          </p:nvPr>
        </p:nvSpPr>
        <p:spPr/>
        <p:txBody>
          <a:bodyPr/>
          <a:lstStyle/>
          <a:p>
            <a:fld id="{5418637B-4B59-450C-9A68-A91741CD6F7C}" type="slidenum">
              <a:rPr lang="en-US" smtClean="0"/>
              <a:t>7</a:t>
            </a:fld>
            <a:endParaRPr lang="en-US"/>
          </a:p>
        </p:txBody>
      </p:sp>
    </p:spTree>
    <p:extLst>
      <p:ext uri="{BB962C8B-B14F-4D97-AF65-F5344CB8AC3E}">
        <p14:creationId xmlns:p14="http://schemas.microsoft.com/office/powerpoint/2010/main" val="25235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FirstNet has requirements to meet rural coverage objectives.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intend to continually improve the network for coverage, and capacity.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a:t>
            </a:r>
            <a:r>
              <a:rPr lang="en-US" sz="1200" kern="1200" baseline="0" dirty="0" smtClean="0">
                <a:solidFill>
                  <a:schemeClr val="tx1"/>
                </a:solidFill>
                <a:effectLst/>
                <a:latin typeface="+mn-lt"/>
                <a:ea typeface="+mn-ea"/>
                <a:cs typeface="+mn-cs"/>
              </a:rPr>
              <a:t> must continually update</a:t>
            </a:r>
            <a:r>
              <a:rPr lang="en-US" sz="1200" kern="1200" dirty="0" smtClean="0">
                <a:solidFill>
                  <a:schemeClr val="tx1"/>
                </a:solidFill>
                <a:effectLst/>
                <a:latin typeface="+mn-lt"/>
                <a:ea typeface="+mn-ea"/>
                <a:cs typeface="+mn-cs"/>
              </a:rPr>
              <a:t> the technology to meet the latest standards in the industry.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are required to reinvest any profits over expenses to make continuous improvements over</a:t>
            </a:r>
            <a:r>
              <a:rPr lang="en-US" sz="1200" kern="1200" baseline="0" dirty="0" smtClean="0">
                <a:solidFill>
                  <a:schemeClr val="tx1"/>
                </a:solidFill>
                <a:effectLst/>
                <a:latin typeface="+mn-lt"/>
                <a:ea typeface="+mn-ea"/>
                <a:cs typeface="+mn-cs"/>
              </a:rPr>
              <a:t> the life of the contract</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intent is to have coverage everywhere</a:t>
            </a:r>
            <a:r>
              <a:rPr lang="en-US" sz="1200" kern="1200" baseline="0" dirty="0" smtClean="0">
                <a:solidFill>
                  <a:schemeClr val="tx1"/>
                </a:solidFill>
                <a:effectLst/>
                <a:latin typeface="+mn-lt"/>
                <a:ea typeface="+mn-ea"/>
                <a:cs typeface="+mn-cs"/>
              </a:rPr>
              <a:t> from International Falls to the Iowa Border.</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18637B-4B59-450C-9A68-A91741CD6F7C}" type="slidenum">
              <a:rPr lang="en-US" smtClean="0"/>
              <a:t>8</a:t>
            </a:fld>
            <a:endParaRPr lang="en-US"/>
          </a:p>
        </p:txBody>
      </p:sp>
    </p:spTree>
    <p:extLst>
      <p:ext uri="{BB962C8B-B14F-4D97-AF65-F5344CB8AC3E}">
        <p14:creationId xmlns:p14="http://schemas.microsoft.com/office/powerpoint/2010/main" val="56208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listening, and contributing to the research.</a:t>
            </a:r>
          </a:p>
          <a:p>
            <a:endParaRPr lang="en-US" dirty="0" smtClean="0"/>
          </a:p>
          <a:p>
            <a:r>
              <a:rPr lang="en-US" dirty="0" smtClean="0"/>
              <a:t>I</a:t>
            </a:r>
            <a:r>
              <a:rPr lang="en-US" baseline="0" dirty="0" smtClean="0"/>
              <a:t> think this network will provide good opportunities to improve and innovate solutions for Public Safety in MN.</a:t>
            </a:r>
            <a:endParaRPr lang="en-US" dirty="0"/>
          </a:p>
        </p:txBody>
      </p:sp>
      <p:sp>
        <p:nvSpPr>
          <p:cNvPr id="4" name="Slide Number Placeholder 3"/>
          <p:cNvSpPr>
            <a:spLocks noGrp="1"/>
          </p:cNvSpPr>
          <p:nvPr>
            <p:ph type="sldNum" sz="quarter" idx="10"/>
          </p:nvPr>
        </p:nvSpPr>
        <p:spPr/>
        <p:txBody>
          <a:bodyPr/>
          <a:lstStyle/>
          <a:p>
            <a:fld id="{5418637B-4B59-450C-9A68-A91741CD6F7C}" type="slidenum">
              <a:rPr lang="en-US" smtClean="0"/>
              <a:t>9</a:t>
            </a:fld>
            <a:endParaRPr lang="en-US"/>
          </a:p>
        </p:txBody>
      </p:sp>
    </p:spTree>
    <p:extLst>
      <p:ext uri="{BB962C8B-B14F-4D97-AF65-F5344CB8AC3E}">
        <p14:creationId xmlns:p14="http://schemas.microsoft.com/office/powerpoint/2010/main" val="427185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2382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5814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TextBox 5"/>
          <p:cNvSpPr txBox="1"/>
          <p:nvPr userDrawn="1"/>
        </p:nvSpPr>
        <p:spPr>
          <a:xfrm>
            <a:off x="3835400" y="1524000"/>
            <a:ext cx="4267200" cy="369332"/>
          </a:xfrm>
          <a:prstGeom prst="rect">
            <a:avLst/>
          </a:prstGeom>
          <a:noFill/>
        </p:spPr>
        <p:txBody>
          <a:bodyPr wrap="square" rtlCol="0">
            <a:spAutoFit/>
          </a:bodyPr>
          <a:lstStyle/>
          <a:p>
            <a:r>
              <a:rPr lang="en-US" i="1" dirty="0" smtClean="0">
                <a:solidFill>
                  <a:schemeClr val="bg1"/>
                </a:solidFill>
              </a:rPr>
              <a:t>Emergency Management Training Center</a:t>
            </a:r>
            <a:endParaRPr lang="en-US" i="1" dirty="0">
              <a:solidFill>
                <a:schemeClr val="bg1"/>
              </a:solidFill>
            </a:endParaRPr>
          </a:p>
        </p:txBody>
      </p:sp>
      <p:sp>
        <p:nvSpPr>
          <p:cNvPr id="8" name="Text Placeholder 7"/>
          <p:cNvSpPr>
            <a:spLocks noGrp="1"/>
          </p:cNvSpPr>
          <p:nvPr>
            <p:ph type="body" sz="quarter" idx="10" hasCustomPrompt="1"/>
          </p:nvPr>
        </p:nvSpPr>
        <p:spPr>
          <a:xfrm>
            <a:off x="1485900" y="4876800"/>
            <a:ext cx="6210300" cy="381000"/>
          </a:xfrm>
        </p:spPr>
        <p:txBody>
          <a:bodyPr>
            <a:noAutofit/>
          </a:bodyPr>
          <a:lstStyle>
            <a:lvl1pPr marL="0" indent="0" algn="ctr">
              <a:buNone/>
              <a:defRPr sz="2400" baseline="0">
                <a:solidFill>
                  <a:schemeClr val="bg1">
                    <a:lumMod val="50000"/>
                  </a:schemeClr>
                </a:solidFill>
              </a:defRPr>
            </a:lvl1pPr>
          </a:lstStyle>
          <a:p>
            <a:pPr lvl="0"/>
            <a:r>
              <a:rPr lang="en-US" dirty="0" smtClean="0"/>
              <a:t>Instructors and date</a:t>
            </a:r>
          </a:p>
        </p:txBody>
      </p:sp>
      <p:sp>
        <p:nvSpPr>
          <p:cNvPr id="7" name="Picture Placeholder 6"/>
          <p:cNvSpPr>
            <a:spLocks noGrp="1"/>
          </p:cNvSpPr>
          <p:nvPr>
            <p:ph type="pic" sz="quarter" idx="11"/>
          </p:nvPr>
        </p:nvSpPr>
        <p:spPr>
          <a:xfrm>
            <a:off x="609600" y="304800"/>
            <a:ext cx="7924800" cy="1752600"/>
          </a:xfrm>
        </p:spPr>
        <p:txBody>
          <a:bodyPr/>
          <a:lstStyle/>
          <a:p>
            <a:endParaRPr lang="en-US"/>
          </a:p>
        </p:txBody>
      </p:sp>
    </p:spTree>
    <p:extLst>
      <p:ext uri="{BB962C8B-B14F-4D97-AF65-F5344CB8AC3E}">
        <p14:creationId xmlns:p14="http://schemas.microsoft.com/office/powerpoint/2010/main" val="2308213071"/>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10/25/2016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214267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10/25/2016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235494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10/25/2016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401310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2382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5814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TextBox 5"/>
          <p:cNvSpPr txBox="1"/>
          <p:nvPr userDrawn="1"/>
        </p:nvSpPr>
        <p:spPr>
          <a:xfrm>
            <a:off x="3371850" y="1764268"/>
            <a:ext cx="4114800" cy="369332"/>
          </a:xfrm>
          <a:prstGeom prst="rect">
            <a:avLst/>
          </a:prstGeom>
          <a:noFill/>
        </p:spPr>
        <p:txBody>
          <a:bodyPr wrap="square" rtlCol="0">
            <a:spAutoFit/>
          </a:bodyPr>
          <a:lstStyle/>
          <a:p>
            <a:r>
              <a:rPr lang="en-US" b="1" i="1" dirty="0" smtClean="0">
                <a:solidFill>
                  <a:schemeClr val="bg1"/>
                </a:solidFill>
              </a:rPr>
              <a:t>Emergency Management Training Center</a:t>
            </a:r>
            <a:endParaRPr lang="en-US" b="1" i="1" dirty="0">
              <a:solidFill>
                <a:schemeClr val="bg1"/>
              </a:solidFill>
            </a:endParaRPr>
          </a:p>
        </p:txBody>
      </p:sp>
      <p:sp>
        <p:nvSpPr>
          <p:cNvPr id="8" name="Text Placeholder 7"/>
          <p:cNvSpPr>
            <a:spLocks noGrp="1"/>
          </p:cNvSpPr>
          <p:nvPr>
            <p:ph type="body" sz="quarter" idx="10" hasCustomPrompt="1"/>
          </p:nvPr>
        </p:nvSpPr>
        <p:spPr>
          <a:xfrm>
            <a:off x="1485900" y="4876800"/>
            <a:ext cx="6210300" cy="381000"/>
          </a:xfrm>
        </p:spPr>
        <p:txBody>
          <a:bodyPr>
            <a:noAutofit/>
          </a:bodyPr>
          <a:lstStyle>
            <a:lvl1pPr marL="0" indent="0" algn="ctr">
              <a:buNone/>
              <a:defRPr sz="2400" baseline="0">
                <a:solidFill>
                  <a:schemeClr val="bg1">
                    <a:lumMod val="50000"/>
                  </a:schemeClr>
                </a:solidFill>
              </a:defRPr>
            </a:lvl1pPr>
          </a:lstStyle>
          <a:p>
            <a:pPr lvl="0"/>
            <a:r>
              <a:rPr lang="en-US" dirty="0" smtClean="0"/>
              <a:t>Instructors and date</a:t>
            </a:r>
          </a:p>
        </p:txBody>
      </p:sp>
    </p:spTree>
    <p:extLst>
      <p:ext uri="{BB962C8B-B14F-4D97-AF65-F5344CB8AC3E}">
        <p14:creationId xmlns:p14="http://schemas.microsoft.com/office/powerpoint/2010/main" val="2308213071"/>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smtClean="0"/>
              <a:t>Click to edit Master text styles</a:t>
            </a:r>
            <a:endParaRPr lang="en-US" dirty="0"/>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smtClean="0"/>
              <a:t>Emergency Management Training Center</a:t>
            </a:r>
            <a:endParaRPr lang="en-US" sz="1400" b="1" i="1" dirty="0"/>
          </a:p>
        </p:txBody>
      </p:sp>
    </p:spTree>
    <p:extLst>
      <p:ext uri="{BB962C8B-B14F-4D97-AF65-F5344CB8AC3E}">
        <p14:creationId xmlns:p14="http://schemas.microsoft.com/office/powerpoint/2010/main" val="1032635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smtClean="0"/>
              <a:t>Click to edit Master text styles</a:t>
            </a:r>
            <a:endParaRPr lang="en-US" dirty="0"/>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smtClean="0"/>
              <a:t>Emergency Management Training Center</a:t>
            </a:r>
            <a:endParaRPr lang="en-US" sz="1400" b="1" i="1" dirty="0"/>
          </a:p>
        </p:txBody>
      </p:sp>
    </p:spTree>
    <p:extLst>
      <p:ext uri="{BB962C8B-B14F-4D97-AF65-F5344CB8AC3E}">
        <p14:creationId xmlns:p14="http://schemas.microsoft.com/office/powerpoint/2010/main" val="1032635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smtClean="0"/>
              <a:t>Click to edit Master text styles</a:t>
            </a:r>
            <a:endParaRPr lang="en-US" dirty="0"/>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smtClean="0"/>
              <a:t>Emergency Management Training Center</a:t>
            </a:r>
            <a:endParaRPr lang="en-US" sz="1400" b="1" i="1" dirty="0"/>
          </a:p>
        </p:txBody>
      </p:sp>
    </p:spTree>
    <p:extLst>
      <p:ext uri="{BB962C8B-B14F-4D97-AF65-F5344CB8AC3E}">
        <p14:creationId xmlns:p14="http://schemas.microsoft.com/office/powerpoint/2010/main" val="1032635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
            <a:ext cx="8229600" cy="1143000"/>
          </a:xfrm>
        </p:spPr>
        <p:txBody>
          <a:bodyPr>
            <a:normAutofit/>
          </a:bodyPr>
          <a:lstStyle>
            <a:lvl1pPr algn="l">
              <a:defRPr sz="3200" b="1">
                <a:solidFill>
                  <a:schemeClr val="tx2"/>
                </a:solidFill>
                <a:latin typeface="Arial" panose="020B0604020202020204" pitchFamily="34" charset="0"/>
                <a:cs typeface="Arial" panose="020B0604020202020204" pitchFamily="34" charset="0"/>
              </a:defRPr>
            </a:lvl1pPr>
          </a:lstStyle>
          <a:p>
            <a:r>
              <a:rPr kumimoji="0" lang="en-US" sz="3600" b="0" i="0" u="none" strike="noStrike" kern="1200" cap="none" spc="0" normalizeH="0" baseline="0" noProof="0" dirty="0" smtClean="0">
                <a:ln>
                  <a:noFill/>
                </a:ln>
                <a:solidFill>
                  <a:srgbClr val="E69232"/>
                </a:solidFill>
                <a:effectLst/>
                <a:uLnTx/>
                <a:uFillTx/>
                <a:latin typeface="Arial Black" pitchFamily="34" charset="0"/>
                <a:ea typeface="+mj-ea"/>
                <a:cs typeface="+mj-cs"/>
              </a:rPr>
              <a:t>Slide Title</a:t>
            </a:r>
            <a:endParaRPr lang="en-US" dirty="0"/>
          </a:p>
        </p:txBody>
      </p:sp>
      <p:sp>
        <p:nvSpPr>
          <p:cNvPr id="3" name="Content Placeholder 2"/>
          <p:cNvSpPr>
            <a:spLocks noGrp="1"/>
          </p:cNvSpPr>
          <p:nvPr>
            <p:ph idx="1"/>
          </p:nvPr>
        </p:nvSpPr>
        <p:spPr>
          <a:xfrm>
            <a:off x="457200" y="1600201"/>
            <a:ext cx="8229600" cy="46504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538915"/>
            <a:ext cx="2133600" cy="365125"/>
          </a:xfrm>
          <a:prstGeom prst="rect">
            <a:avLst/>
          </a:prstGeom>
        </p:spPr>
        <p:txBody>
          <a:bodyPr/>
          <a:lstStyle>
            <a:lvl1pPr>
              <a:defRPr sz="1050"/>
            </a:lvl1pPr>
          </a:lstStyle>
          <a:p>
            <a:fld id="{D5D478A6-E25C-4158-8277-672D1307DCBA}" type="datetimeFigureOut">
              <a:rPr lang="en-US" smtClean="0"/>
              <a:pPr/>
              <a:t>10/25/2016</a:t>
            </a:fld>
            <a:endParaRPr lang="en-US" dirty="0"/>
          </a:p>
        </p:txBody>
      </p:sp>
      <p:sp>
        <p:nvSpPr>
          <p:cNvPr id="5" name="Footer Placeholder 4"/>
          <p:cNvSpPr>
            <a:spLocks noGrp="1"/>
          </p:cNvSpPr>
          <p:nvPr>
            <p:ph type="ftr" sz="quarter" idx="11"/>
          </p:nvPr>
        </p:nvSpPr>
        <p:spPr>
          <a:xfrm>
            <a:off x="3124200" y="6538915"/>
            <a:ext cx="2895600" cy="365125"/>
          </a:xfrm>
          <a:prstGeom prst="rect">
            <a:avLst/>
          </a:prstGeom>
        </p:spPr>
        <p:txBody>
          <a:bodyPr/>
          <a:lstStyle>
            <a:lvl1pPr>
              <a:defRPr sz="1050"/>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CF635A7F-5196-4FCE-AB4A-A8AF26F20B2D}"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rot="10800000">
            <a:off x="304800" y="990600"/>
            <a:ext cx="8534400" cy="0"/>
          </a:xfrm>
          <a:prstGeom prst="line">
            <a:avLst/>
          </a:prstGeom>
          <a:ln w="38100">
            <a:solidFill>
              <a:schemeClr val="accent1"/>
            </a:solidFill>
          </a:ln>
          <a:effectLst/>
        </p:spPr>
        <p:style>
          <a:lnRef idx="1">
            <a:schemeClr val="dk1"/>
          </a:lnRef>
          <a:fillRef idx="0">
            <a:schemeClr val="dk1"/>
          </a:fillRef>
          <a:effectRef idx="0">
            <a:schemeClr val="dk1"/>
          </a:effectRef>
          <a:fontRef idx="minor">
            <a:schemeClr val="tx1"/>
          </a:fontRef>
        </p:style>
      </p:cxnSp>
      <p:sp>
        <p:nvSpPr>
          <p:cNvPr id="9" name="Slide Number Placeholder 5"/>
          <p:cNvSpPr txBox="1">
            <a:spLocks/>
          </p:cNvSpPr>
          <p:nvPr userDrawn="1"/>
        </p:nvSpPr>
        <p:spPr>
          <a:xfrm>
            <a:off x="6553200" y="6356352"/>
            <a:ext cx="2133600" cy="365125"/>
          </a:xfrm>
          <a:prstGeom prst="rect">
            <a:avLst/>
          </a:prstGeom>
        </p:spPr>
        <p:txBody>
          <a:bodyPr vert="horz" lIns="91440" tIns="45720" rIns="91440" bIns="45720" rtlCol="0" anchor="ctr"/>
          <a:lstStyle/>
          <a:p>
            <a:pPr algn="r">
              <a:defRPr/>
            </a:pPr>
            <a:fld id="{CF635A7F-5196-4FCE-AB4A-A8AF26F20B2D}" type="slidenum">
              <a:rPr lang="en-US" sz="1200" smtClean="0">
                <a:solidFill>
                  <a:prstClr val="black">
                    <a:tint val="75000"/>
                  </a:prstClr>
                </a:solidFill>
              </a:rPr>
              <a:pPr algn="r">
                <a:defRPr/>
              </a:pPr>
              <a:t>‹#›</a:t>
            </a:fld>
            <a:endParaRPr lang="en-US" sz="1200" dirty="0">
              <a:solidFill>
                <a:prstClr val="black">
                  <a:tint val="75000"/>
                </a:prstClr>
              </a:solidFill>
            </a:endParaRPr>
          </a:p>
        </p:txBody>
      </p:sp>
      <p:pic>
        <p:nvPicPr>
          <p:cNvPr id="12" name="Picture 2"/>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15200" y="40640"/>
            <a:ext cx="667704" cy="89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Picture1.png"/>
          <p:cNvPicPr>
            <a:picLocks noChangeAspect="1"/>
          </p:cNvPicPr>
          <p:nvPr userDrawn="1"/>
        </p:nvPicPr>
        <p:blipFill>
          <a:blip r:embed="rId3" cstate="print"/>
          <a:stretch>
            <a:fillRect/>
          </a:stretch>
        </p:blipFill>
        <p:spPr>
          <a:xfrm>
            <a:off x="8059104" y="40641"/>
            <a:ext cx="838200" cy="838572"/>
          </a:xfrm>
          <a:prstGeom prst="rect">
            <a:avLst/>
          </a:prstGeom>
        </p:spPr>
      </p:pic>
    </p:spTree>
    <p:extLst>
      <p:ext uri="{BB962C8B-B14F-4D97-AF65-F5344CB8AC3E}">
        <p14:creationId xmlns:p14="http://schemas.microsoft.com/office/powerpoint/2010/main" val="2398885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6377F4-BCB2-4E53-B04D-467BBB18B85E}"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97137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6377F4-BCB2-4E53-B04D-467BBB18B85E}"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423444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2819400" cy="838200"/>
          </a:xfrm>
          <a:solidFill>
            <a:schemeClr val="accent1">
              <a:lumMod val="75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429000" y="228600"/>
            <a:ext cx="5334000" cy="838200"/>
          </a:xfrm>
        </p:spPr>
        <p:txBody>
          <a:bodyPr>
            <a:normAutofit/>
          </a:bodyPr>
          <a:lstStyle>
            <a:lvl1pPr marL="0" indent="0">
              <a:buNone/>
              <a:defRPr sz="2800" b="1"/>
            </a:lvl1pPr>
          </a:lstStyle>
          <a:p>
            <a:pPr lvl="0"/>
            <a:r>
              <a:rPr lang="en-US" dirty="0" smtClean="0"/>
              <a:t>Click to edit Master text styles</a:t>
            </a:r>
            <a:endParaRPr lang="en-US" dirty="0"/>
          </a:p>
        </p:txBody>
      </p:sp>
      <p:cxnSp>
        <p:nvCxnSpPr>
          <p:cNvPr id="5" name="Straight Connector 4"/>
          <p:cNvCxnSpPr/>
          <p:nvPr userDrawn="1"/>
        </p:nvCxnSpPr>
        <p:spPr>
          <a:xfrm>
            <a:off x="457200" y="1219200"/>
            <a:ext cx="8305800"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635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6377F4-BCB2-4E53-B04D-467BBB18B85E}"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2781367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6377F4-BCB2-4E53-B04D-467BBB18B85E}"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801158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6377F4-BCB2-4E53-B04D-467BBB18B85E}"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1737915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6377F4-BCB2-4E53-B04D-467BBB18B85E}"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1686600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77F4-BCB2-4E53-B04D-467BBB18B85E}"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137362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377F4-BCB2-4E53-B04D-467BBB18B85E}"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1211622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377F4-BCB2-4E53-B04D-467BBB18B85E}"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3995649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6377F4-BCB2-4E53-B04D-467BBB18B85E}"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1042002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6377F4-BCB2-4E53-B04D-467BBB18B85E}"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3185682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2382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5814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52400"/>
            <a:ext cx="7315200" cy="1824696"/>
          </a:xfrm>
          <a:prstGeom prst="rect">
            <a:avLst/>
          </a:prstGeom>
          <a:ln>
            <a:noFill/>
          </a:ln>
          <a:effectLst>
            <a:softEdge rad="112500"/>
          </a:effectLst>
        </p:spPr>
      </p:pic>
      <p:sp>
        <p:nvSpPr>
          <p:cNvPr id="6" name="TextBox 5"/>
          <p:cNvSpPr txBox="1"/>
          <p:nvPr userDrawn="1"/>
        </p:nvSpPr>
        <p:spPr>
          <a:xfrm>
            <a:off x="3835400" y="1524000"/>
            <a:ext cx="4267200" cy="369332"/>
          </a:xfrm>
          <a:prstGeom prst="rect">
            <a:avLst/>
          </a:prstGeom>
          <a:noFill/>
        </p:spPr>
        <p:txBody>
          <a:bodyPr wrap="square" rtlCol="0">
            <a:spAutoFit/>
          </a:bodyPr>
          <a:lstStyle/>
          <a:p>
            <a:r>
              <a:rPr lang="en-US" i="1" dirty="0" smtClean="0">
                <a:solidFill>
                  <a:schemeClr val="bg1"/>
                </a:solidFill>
              </a:rPr>
              <a:t>Emergency Management Training Center</a:t>
            </a:r>
            <a:endParaRPr lang="en-US" i="1" dirty="0">
              <a:solidFill>
                <a:schemeClr val="bg1"/>
              </a:solidFill>
            </a:endParaRPr>
          </a:p>
        </p:txBody>
      </p:sp>
      <p:sp>
        <p:nvSpPr>
          <p:cNvPr id="8" name="Text Placeholder 7"/>
          <p:cNvSpPr>
            <a:spLocks noGrp="1"/>
          </p:cNvSpPr>
          <p:nvPr>
            <p:ph type="body" sz="quarter" idx="10" hasCustomPrompt="1"/>
          </p:nvPr>
        </p:nvSpPr>
        <p:spPr>
          <a:xfrm>
            <a:off x="1485900" y="4876800"/>
            <a:ext cx="6210300" cy="381000"/>
          </a:xfrm>
        </p:spPr>
        <p:txBody>
          <a:bodyPr>
            <a:noAutofit/>
          </a:bodyPr>
          <a:lstStyle>
            <a:lvl1pPr marL="0" indent="0" algn="ctr">
              <a:buNone/>
              <a:defRPr sz="2400" baseline="0">
                <a:solidFill>
                  <a:schemeClr val="bg1">
                    <a:lumMod val="50000"/>
                  </a:schemeClr>
                </a:solidFill>
              </a:defRPr>
            </a:lvl1pPr>
          </a:lstStyle>
          <a:p>
            <a:pPr lvl="0"/>
            <a:r>
              <a:rPr lang="en-US" dirty="0" smtClean="0"/>
              <a:t>Instructors and date</a:t>
            </a:r>
          </a:p>
        </p:txBody>
      </p:sp>
    </p:spTree>
    <p:extLst>
      <p:ext uri="{BB962C8B-B14F-4D97-AF65-F5344CB8AC3E}">
        <p14:creationId xmlns:p14="http://schemas.microsoft.com/office/powerpoint/2010/main" val="2308213071"/>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10/25/2016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650918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smtClean="0"/>
              <a:t>Click to edit Master text styles</a:t>
            </a:r>
            <a:endParaRPr lang="en-US" dirty="0"/>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smtClean="0"/>
              <a:t>Emergency Management Training Center</a:t>
            </a:r>
            <a:endParaRPr lang="en-US" sz="1400" b="1" i="1" dirty="0"/>
          </a:p>
        </p:txBody>
      </p:sp>
    </p:spTree>
    <p:extLst>
      <p:ext uri="{BB962C8B-B14F-4D97-AF65-F5344CB8AC3E}">
        <p14:creationId xmlns:p14="http://schemas.microsoft.com/office/powerpoint/2010/main" val="1032635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smtClean="0"/>
              <a:t>Click to edit Master text styles</a:t>
            </a:r>
            <a:endParaRPr lang="en-US" dirty="0"/>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smtClean="0"/>
              <a:t>Emergency Management Training Center</a:t>
            </a:r>
            <a:endParaRPr lang="en-US" sz="1400" b="1" i="1" dirty="0"/>
          </a:p>
        </p:txBody>
      </p:sp>
    </p:spTree>
    <p:extLst>
      <p:ext uri="{BB962C8B-B14F-4D97-AF65-F5344CB8AC3E}">
        <p14:creationId xmlns:p14="http://schemas.microsoft.com/office/powerpoint/2010/main" val="1032635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smtClean="0"/>
              <a:t>Click to edit Master text styles</a:t>
            </a:r>
            <a:endParaRPr lang="en-US" dirty="0"/>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smtClean="0"/>
              <a:t>Emergency Management Training Center</a:t>
            </a:r>
            <a:endParaRPr lang="en-US" sz="1400" b="1" i="1" dirty="0"/>
          </a:p>
        </p:txBody>
      </p:sp>
    </p:spTree>
    <p:extLst>
      <p:ext uri="{BB962C8B-B14F-4D97-AF65-F5344CB8AC3E}">
        <p14:creationId xmlns:p14="http://schemas.microsoft.com/office/powerpoint/2010/main" val="1032635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75033-CB93-421B-8E52-6AD76DE55923}"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1134546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75033-CB93-421B-8E52-6AD76DE55923}"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2870552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75033-CB93-421B-8E52-6AD76DE55923}"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27096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75033-CB93-421B-8E52-6AD76DE55923}"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947893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D75033-CB93-421B-8E52-6AD76DE55923}"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1660700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75033-CB93-421B-8E52-6AD76DE55923}"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1756148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75033-CB93-421B-8E52-6AD76DE55923}"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C53EB9-18F4-4E21-B295-8E95459E3F93}" type="slidenum">
              <a:rPr lang="en-US" smtClean="0"/>
              <a:t>‹#›</a:t>
            </a:fld>
            <a:endParaRPr lang="en-US"/>
          </a:p>
        </p:txBody>
      </p:sp>
      <p:sp>
        <p:nvSpPr>
          <p:cNvPr id="6" name="Text Placeholder 5"/>
          <p:cNvSpPr>
            <a:spLocks noGrp="1"/>
          </p:cNvSpPr>
          <p:nvPr>
            <p:ph type="body" sz="quarter" idx="13"/>
          </p:nvPr>
        </p:nvSpPr>
        <p:spPr>
          <a:xfrm>
            <a:off x="609600" y="609600"/>
            <a:ext cx="2133600" cy="68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5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10/25/2016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3784633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75033-CB93-421B-8E52-6AD76DE55923}"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2835068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75033-CB93-421B-8E52-6AD76DE55923}"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745091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75033-CB93-421B-8E52-6AD76DE55923}"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38117640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75033-CB93-421B-8E52-6AD76DE55923}"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1839659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75033-CB93-421B-8E52-6AD76DE55923}"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3149334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2382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5814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52400"/>
            <a:ext cx="7315200" cy="1824696"/>
          </a:xfrm>
          <a:prstGeom prst="rect">
            <a:avLst/>
          </a:prstGeom>
          <a:ln>
            <a:noFill/>
          </a:ln>
          <a:effectLst>
            <a:softEdge rad="112500"/>
          </a:effectLst>
        </p:spPr>
      </p:pic>
      <p:sp>
        <p:nvSpPr>
          <p:cNvPr id="6" name="TextBox 5"/>
          <p:cNvSpPr txBox="1"/>
          <p:nvPr userDrawn="1"/>
        </p:nvSpPr>
        <p:spPr>
          <a:xfrm>
            <a:off x="3835400" y="1524000"/>
            <a:ext cx="4267200" cy="369332"/>
          </a:xfrm>
          <a:prstGeom prst="rect">
            <a:avLst/>
          </a:prstGeom>
          <a:noFill/>
        </p:spPr>
        <p:txBody>
          <a:bodyPr wrap="square" rtlCol="0">
            <a:spAutoFit/>
          </a:bodyPr>
          <a:lstStyle/>
          <a:p>
            <a:r>
              <a:rPr lang="en-US" i="1" dirty="0" smtClean="0">
                <a:solidFill>
                  <a:schemeClr val="bg1"/>
                </a:solidFill>
              </a:rPr>
              <a:t>Emergency Management Training Center</a:t>
            </a:r>
            <a:endParaRPr lang="en-US" i="1" dirty="0">
              <a:solidFill>
                <a:schemeClr val="bg1"/>
              </a:solidFill>
            </a:endParaRPr>
          </a:p>
        </p:txBody>
      </p:sp>
      <p:sp>
        <p:nvSpPr>
          <p:cNvPr id="8" name="Text Placeholder 7"/>
          <p:cNvSpPr>
            <a:spLocks noGrp="1"/>
          </p:cNvSpPr>
          <p:nvPr>
            <p:ph type="body" sz="quarter" idx="10" hasCustomPrompt="1"/>
          </p:nvPr>
        </p:nvSpPr>
        <p:spPr>
          <a:xfrm>
            <a:off x="1485900" y="4876800"/>
            <a:ext cx="6210300" cy="381000"/>
          </a:xfrm>
        </p:spPr>
        <p:txBody>
          <a:bodyPr>
            <a:noAutofit/>
          </a:bodyPr>
          <a:lstStyle>
            <a:lvl1pPr marL="0" indent="0" algn="ctr">
              <a:buNone/>
              <a:defRPr sz="2400" baseline="0">
                <a:solidFill>
                  <a:schemeClr val="bg1">
                    <a:lumMod val="50000"/>
                  </a:schemeClr>
                </a:solidFill>
              </a:defRPr>
            </a:lvl1pPr>
          </a:lstStyle>
          <a:p>
            <a:pPr lvl="0"/>
            <a:r>
              <a:rPr lang="en-US" dirty="0" smtClean="0"/>
              <a:t>Instructors and date</a:t>
            </a:r>
          </a:p>
        </p:txBody>
      </p:sp>
    </p:spTree>
    <p:extLst>
      <p:ext uri="{BB962C8B-B14F-4D97-AF65-F5344CB8AC3E}">
        <p14:creationId xmlns:p14="http://schemas.microsoft.com/office/powerpoint/2010/main" val="2308213071"/>
      </p:ext>
    </p:extLst>
  </p:cSld>
  <p:clrMapOvr>
    <a:masterClrMapping/>
  </p:clrMapOvr>
  <p:hf sldNum="0"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smtClean="0"/>
              <a:t>Click to edit Master text styles</a:t>
            </a:r>
            <a:endParaRPr lang="en-US" dirty="0"/>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smtClean="0"/>
              <a:t>Emergency Management Training Center</a:t>
            </a:r>
            <a:endParaRPr lang="en-US" sz="1400" b="1" i="1" dirty="0"/>
          </a:p>
        </p:txBody>
      </p:sp>
    </p:spTree>
    <p:extLst>
      <p:ext uri="{BB962C8B-B14F-4D97-AF65-F5344CB8AC3E}">
        <p14:creationId xmlns:p14="http://schemas.microsoft.com/office/powerpoint/2010/main" val="1032635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smtClean="0"/>
              <a:t>Click to edit Master text styles</a:t>
            </a:r>
            <a:endParaRPr lang="en-US" dirty="0"/>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smtClean="0"/>
              <a:t>Emergency Management Training Center</a:t>
            </a:r>
            <a:endParaRPr lang="en-US" sz="1400" b="1" i="1" dirty="0"/>
          </a:p>
        </p:txBody>
      </p:sp>
    </p:spTree>
    <p:extLst>
      <p:ext uri="{BB962C8B-B14F-4D97-AF65-F5344CB8AC3E}">
        <p14:creationId xmlns:p14="http://schemas.microsoft.com/office/powerpoint/2010/main" val="103263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10/25/2016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89258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10/25/2016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24928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112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10/25/2016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40006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10/25/2016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74379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63462"/>
            <a:ext cx="8229600" cy="4068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929" y="5724271"/>
            <a:ext cx="9144000" cy="1133729"/>
          </a:xfrm>
          <a:prstGeom prst="rect">
            <a:avLst/>
          </a:prstGeom>
        </p:spPr>
      </p:pic>
    </p:spTree>
    <p:extLst>
      <p:ext uri="{BB962C8B-B14F-4D97-AF65-F5344CB8AC3E}">
        <p14:creationId xmlns:p14="http://schemas.microsoft.com/office/powerpoint/2010/main" val="3348558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 id="2147483802" r:id="rId13"/>
    <p:sldLayoutId id="2147483803" r:id="rId14"/>
    <p:sldLayoutId id="2147483804" r:id="rId15"/>
    <p:sldLayoutId id="2147483805" r:id="rId16"/>
    <p:sldLayoutId id="2147483806"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377F4-BCB2-4E53-B04D-467BBB18B85E}" type="datetimeFigureOut">
              <a:rPr lang="en-US" smtClean="0"/>
              <a:t>10/25/2016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68DD5-D361-4CD6-9C05-8431B0ADCFFA}" type="slidenum">
              <a:rPr lang="en-US" smtClean="0"/>
              <a:t>‹#›</a:t>
            </a:fld>
            <a:endParaRPr lang="en-US"/>
          </a:p>
        </p:txBody>
      </p:sp>
    </p:spTree>
    <p:extLst>
      <p:ext uri="{BB962C8B-B14F-4D97-AF65-F5344CB8AC3E}">
        <p14:creationId xmlns:p14="http://schemas.microsoft.com/office/powerpoint/2010/main" val="11449652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8" r:id="rId12"/>
    <p:sldLayoutId id="2147483699" r:id="rId13"/>
    <p:sldLayoutId id="2147483700" r:id="rId14"/>
    <p:sldLayoutId id="214748370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75033-CB93-421B-8E52-6AD76DE55923}" type="datetimeFigureOut">
              <a:rPr lang="en-US" smtClean="0"/>
              <a:t>10/25/2016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53EB9-18F4-4E21-B295-8E95459E3F93}" type="slidenum">
              <a:rPr lang="en-US" smtClean="0"/>
              <a:t>‹#›</a:t>
            </a:fld>
            <a:endParaRPr lang="en-US"/>
          </a:p>
        </p:txBody>
      </p:sp>
    </p:spTree>
    <p:extLst>
      <p:ext uri="{BB962C8B-B14F-4D97-AF65-F5344CB8AC3E}">
        <p14:creationId xmlns:p14="http://schemas.microsoft.com/office/powerpoint/2010/main" val="32519741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718" r:id="rId13"/>
    <p:sldLayoutId id="2147483720" r:id="rId14"/>
    <p:sldLayoutId id="214748372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hyperlink" Target="mailto:jcunningham@ElkRiverMN.gov" TargetMode="External"/><Relationship Id="rId3" Type="http://schemas.openxmlformats.org/officeDocument/2006/relationships/hyperlink" Target="mailto:Jackie.mines@state.mn.us" TargetMode="External"/><Relationship Id="rId7" Type="http://schemas.openxmlformats.org/officeDocument/2006/relationships/hyperlink" Target="mailto:Rick.Juth@state.mn.us"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hyperlink" Target="mailto:Randy.donahue@state.mn.us" TargetMode="External"/><Relationship Id="rId5" Type="http://schemas.openxmlformats.org/officeDocument/2006/relationships/hyperlink" Target="mailto:Marcus.Bruning@state.mn.us" TargetMode="External"/><Relationship Id="rId4" Type="http://schemas.openxmlformats.org/officeDocument/2006/relationships/hyperlink" Target="mailto:Melinda.Miller@state.mn.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emf"/><Relationship Id="rId3" Type="http://schemas.openxmlformats.org/officeDocument/2006/relationships/notesSlide" Target="../notesSlides/notesSlide8.xml"/><Relationship Id="rId7" Type="http://schemas.openxmlformats.org/officeDocument/2006/relationships/image" Target="../media/image19.PNG"/><Relationship Id="rId12" Type="http://schemas.openxmlformats.org/officeDocument/2006/relationships/image" Target="../media/image24.emf"/><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18.PNG"/><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smtClean="0"/>
              <a:t>       </a:t>
            </a:r>
            <a:endParaRPr lang="en-US" dirty="0"/>
          </a:p>
        </p:txBody>
      </p:sp>
      <p:sp>
        <p:nvSpPr>
          <p:cNvPr id="8" name="Subtitle 7"/>
          <p:cNvSpPr>
            <a:spLocks noGrp="1"/>
          </p:cNvSpPr>
          <p:nvPr>
            <p:ph type="subTitle" idx="1"/>
          </p:nvPr>
        </p:nvSpPr>
        <p:spPr>
          <a:xfrm>
            <a:off x="685800" y="3581400"/>
            <a:ext cx="7772400" cy="1676400"/>
          </a:xfrm>
        </p:spPr>
        <p:txBody>
          <a:bodyPr>
            <a:normAutofit fontScale="70000" lnSpcReduction="20000"/>
          </a:bodyPr>
          <a:lstStyle/>
          <a:p>
            <a:r>
              <a:rPr lang="en-US" sz="4600" dirty="0" smtClean="0"/>
              <a:t>Department of Public Safety</a:t>
            </a:r>
          </a:p>
          <a:p>
            <a:r>
              <a:rPr lang="en-US" sz="4600" dirty="0" smtClean="0"/>
              <a:t>Emergency Communication Networks</a:t>
            </a:r>
          </a:p>
          <a:p>
            <a:endParaRPr lang="en-US" dirty="0" smtClean="0"/>
          </a:p>
          <a:p>
            <a:r>
              <a:rPr lang="en-US" sz="2900" dirty="0" smtClean="0"/>
              <a:t>Presenter: </a:t>
            </a:r>
            <a:r>
              <a:rPr lang="en-US" sz="2900" dirty="0" smtClean="0"/>
              <a:t>T. John Cunningham, Fire Chief, City of Elk River</a:t>
            </a:r>
            <a:endParaRPr lang="en-US" sz="2900" dirty="0"/>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2833" b="22833"/>
          <a:stretch>
            <a:fillRect/>
          </a:stretch>
        </p:blipFill>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2483827"/>
            <a:ext cx="3733800" cy="785446"/>
          </a:xfrm>
          <a:prstGeom prst="rect">
            <a:avLst/>
          </a:prstGeom>
          <a:noFill/>
        </p:spPr>
      </p:pic>
    </p:spTree>
    <p:extLst>
      <p:ext uri="{BB962C8B-B14F-4D97-AF65-F5344CB8AC3E}">
        <p14:creationId xmlns:p14="http://schemas.microsoft.com/office/powerpoint/2010/main" val="3749556828"/>
      </p:ext>
    </p:extLst>
  </p:cSld>
  <p:clrMapOvr>
    <a:masterClrMapping/>
  </p:clrMapOvr>
  <mc:AlternateContent xmlns:mc="http://schemas.openxmlformats.org/markup-compatibility/2006" xmlns:p14="http://schemas.microsoft.com/office/powerpoint/2010/main">
    <mc:Choice Requires="p14">
      <p:transition spd="slow" p14:dur="2000" advTm="3984"/>
    </mc:Choice>
    <mc:Fallback xmlns="">
      <p:transition spd="slow" advTm="398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Rectangle 3"/>
          <p:cNvSpPr/>
          <p:nvPr/>
        </p:nvSpPr>
        <p:spPr>
          <a:xfrm>
            <a:off x="381000" y="1771651"/>
            <a:ext cx="8382000" cy="2554545"/>
          </a:xfrm>
          <a:prstGeom prst="rect">
            <a:avLst/>
          </a:prstGeom>
        </p:spPr>
        <p:txBody>
          <a:bodyPr wrap="square">
            <a:spAutoFit/>
          </a:bodyPr>
          <a:lstStyle/>
          <a:p>
            <a:pPr algn="ctr"/>
            <a:r>
              <a:rPr lang="en-US" sz="2000" dirty="0">
                <a:solidFill>
                  <a:schemeClr val="accent1"/>
                </a:solidFill>
                <a:latin typeface="Arial Black" pitchFamily="34" charset="0"/>
              </a:rPr>
              <a:t>Jackie Mines, MN DPS-ECN</a:t>
            </a:r>
          </a:p>
          <a:p>
            <a:pPr algn="ctr"/>
            <a:r>
              <a:rPr lang="en-US" sz="2000" dirty="0" smtClean="0">
                <a:solidFill>
                  <a:schemeClr val="accent1"/>
                </a:solidFill>
                <a:latin typeface="Arial Black" pitchFamily="34" charset="0"/>
                <a:hlinkClick r:id="rId3"/>
              </a:rPr>
              <a:t>Jackie.Mines@state.mn.us</a:t>
            </a:r>
            <a:endParaRPr lang="en-US" sz="2000" dirty="0">
              <a:solidFill>
                <a:schemeClr val="accent1"/>
              </a:solidFill>
              <a:latin typeface="Arial Black" pitchFamily="34" charset="0"/>
            </a:endParaRPr>
          </a:p>
          <a:p>
            <a:pPr algn="ctr"/>
            <a:r>
              <a:rPr lang="en-US" sz="2000" dirty="0">
                <a:solidFill>
                  <a:schemeClr val="accent1"/>
                </a:solidFill>
                <a:latin typeface="Arial Black" pitchFamily="34" charset="0"/>
              </a:rPr>
              <a:t>(651) </a:t>
            </a:r>
            <a:r>
              <a:rPr lang="en-US" sz="2000" dirty="0" smtClean="0">
                <a:solidFill>
                  <a:schemeClr val="accent1"/>
                </a:solidFill>
                <a:latin typeface="Arial Black" pitchFamily="34" charset="0"/>
              </a:rPr>
              <a:t>201-7550</a:t>
            </a:r>
          </a:p>
          <a:p>
            <a:pPr algn="ctr"/>
            <a:endParaRPr lang="en-US" sz="2000" dirty="0">
              <a:solidFill>
                <a:schemeClr val="accent1"/>
              </a:solidFill>
              <a:latin typeface="Arial Black" pitchFamily="34" charset="0"/>
            </a:endParaRPr>
          </a:p>
          <a:p>
            <a:pPr algn="ctr"/>
            <a:r>
              <a:rPr lang="en-US" sz="2000" dirty="0">
                <a:solidFill>
                  <a:schemeClr val="accent1"/>
                </a:solidFill>
                <a:latin typeface="Arial Black" pitchFamily="34" charset="0"/>
              </a:rPr>
              <a:t>Melinda Miller, MN DPS-ECN</a:t>
            </a:r>
          </a:p>
          <a:p>
            <a:pPr algn="ctr"/>
            <a:r>
              <a:rPr lang="en-US" sz="2000" dirty="0" smtClean="0">
                <a:solidFill>
                  <a:schemeClr val="accent1"/>
                </a:solidFill>
                <a:latin typeface="Arial Black" pitchFamily="34" charset="0"/>
                <a:hlinkClick r:id="rId4"/>
              </a:rPr>
              <a:t>Melinda.Miller@state.mn.us</a:t>
            </a:r>
            <a:endParaRPr lang="en-US" sz="2000" dirty="0">
              <a:solidFill>
                <a:schemeClr val="accent1"/>
              </a:solidFill>
              <a:latin typeface="Arial Black" pitchFamily="34" charset="0"/>
            </a:endParaRPr>
          </a:p>
          <a:p>
            <a:pPr algn="ctr"/>
            <a:r>
              <a:rPr lang="en-US" sz="2000" dirty="0">
                <a:solidFill>
                  <a:schemeClr val="accent1"/>
                </a:solidFill>
                <a:latin typeface="Arial Black" pitchFamily="34" charset="0"/>
              </a:rPr>
              <a:t>(651) 201-7554</a:t>
            </a:r>
          </a:p>
          <a:p>
            <a:pPr algn="ctr"/>
            <a:endParaRPr lang="en-US" sz="2000" dirty="0">
              <a:solidFill>
                <a:schemeClr val="accent1"/>
              </a:solidFill>
              <a:latin typeface="Arial Black" pitchFamily="34" charset="0"/>
            </a:endParaRPr>
          </a:p>
        </p:txBody>
      </p:sp>
      <p:sp>
        <p:nvSpPr>
          <p:cNvPr id="6" name="Rectangle 5"/>
          <p:cNvSpPr/>
          <p:nvPr/>
        </p:nvSpPr>
        <p:spPr>
          <a:xfrm>
            <a:off x="6030760" y="4108103"/>
            <a:ext cx="3023992" cy="692497"/>
          </a:xfrm>
          <a:prstGeom prst="rect">
            <a:avLst/>
          </a:prstGeom>
        </p:spPr>
        <p:txBody>
          <a:bodyPr wrap="square">
            <a:spAutoFit/>
          </a:bodyPr>
          <a:lstStyle/>
          <a:p>
            <a:pPr algn="ctr"/>
            <a:r>
              <a:rPr lang="en-US" sz="1300" dirty="0">
                <a:solidFill>
                  <a:schemeClr val="accent1"/>
                </a:solidFill>
                <a:latin typeface="Arial Black" pitchFamily="34" charset="0"/>
              </a:rPr>
              <a:t>Marcus Bruning, Northern RIC</a:t>
            </a:r>
          </a:p>
          <a:p>
            <a:pPr algn="ctr"/>
            <a:r>
              <a:rPr lang="en-US" sz="1300" dirty="0">
                <a:solidFill>
                  <a:schemeClr val="accent1"/>
                </a:solidFill>
                <a:latin typeface="Arial Black" pitchFamily="34" charset="0"/>
                <a:hlinkClick r:id="rId5"/>
              </a:rPr>
              <a:t>Marcus.Bruning@state.mn.us</a:t>
            </a:r>
            <a:r>
              <a:rPr lang="en-US" sz="1300" dirty="0">
                <a:solidFill>
                  <a:schemeClr val="accent1"/>
                </a:solidFill>
                <a:latin typeface="Arial Black" pitchFamily="34" charset="0"/>
              </a:rPr>
              <a:t>  </a:t>
            </a:r>
          </a:p>
          <a:p>
            <a:pPr algn="ctr"/>
            <a:r>
              <a:rPr lang="en-US" sz="1300" dirty="0">
                <a:solidFill>
                  <a:schemeClr val="accent1"/>
                </a:solidFill>
                <a:latin typeface="Arial Black" pitchFamily="34" charset="0"/>
              </a:rPr>
              <a:t>(218) 232-3762</a:t>
            </a:r>
          </a:p>
        </p:txBody>
      </p:sp>
      <p:sp>
        <p:nvSpPr>
          <p:cNvPr id="7" name="Rectangle 6"/>
          <p:cNvSpPr/>
          <p:nvPr/>
        </p:nvSpPr>
        <p:spPr>
          <a:xfrm>
            <a:off x="24008" y="4108103"/>
            <a:ext cx="3023992" cy="692497"/>
          </a:xfrm>
          <a:prstGeom prst="rect">
            <a:avLst/>
          </a:prstGeom>
        </p:spPr>
        <p:txBody>
          <a:bodyPr wrap="square">
            <a:spAutoFit/>
          </a:bodyPr>
          <a:lstStyle/>
          <a:p>
            <a:pPr algn="ctr"/>
            <a:r>
              <a:rPr lang="en-US" sz="1300" dirty="0">
                <a:solidFill>
                  <a:schemeClr val="accent1"/>
                </a:solidFill>
                <a:latin typeface="Arial Black" pitchFamily="34" charset="0"/>
              </a:rPr>
              <a:t>Randy Donahue, Southern RIC</a:t>
            </a:r>
          </a:p>
          <a:p>
            <a:pPr algn="ctr"/>
            <a:r>
              <a:rPr lang="en-US" sz="1300" dirty="0" smtClean="0">
                <a:solidFill>
                  <a:schemeClr val="accent1"/>
                </a:solidFill>
                <a:latin typeface="Arial Black" pitchFamily="34" charset="0"/>
                <a:hlinkClick r:id="rId6"/>
              </a:rPr>
              <a:t>Randy.Donahue@state.mn.us</a:t>
            </a:r>
            <a:r>
              <a:rPr lang="en-US" sz="1300" dirty="0" smtClean="0">
                <a:solidFill>
                  <a:schemeClr val="accent1"/>
                </a:solidFill>
                <a:latin typeface="Arial Black" pitchFamily="34" charset="0"/>
              </a:rPr>
              <a:t>  </a:t>
            </a:r>
            <a:endParaRPr lang="en-US" sz="1300" dirty="0">
              <a:solidFill>
                <a:schemeClr val="accent1"/>
              </a:solidFill>
              <a:latin typeface="Arial Black" pitchFamily="34" charset="0"/>
            </a:endParaRPr>
          </a:p>
          <a:p>
            <a:pPr algn="ctr"/>
            <a:r>
              <a:rPr lang="en-US" sz="1300" dirty="0">
                <a:solidFill>
                  <a:schemeClr val="accent1"/>
                </a:solidFill>
                <a:latin typeface="Arial Black" pitchFamily="34" charset="0"/>
              </a:rPr>
              <a:t>(507) 360-2660</a:t>
            </a:r>
          </a:p>
        </p:txBody>
      </p:sp>
      <p:sp>
        <p:nvSpPr>
          <p:cNvPr id="10" name="Rectangle 9"/>
          <p:cNvSpPr/>
          <p:nvPr/>
        </p:nvSpPr>
        <p:spPr>
          <a:xfrm>
            <a:off x="2995808" y="4100052"/>
            <a:ext cx="3023992" cy="692497"/>
          </a:xfrm>
          <a:prstGeom prst="rect">
            <a:avLst/>
          </a:prstGeom>
        </p:spPr>
        <p:txBody>
          <a:bodyPr wrap="square">
            <a:spAutoFit/>
          </a:bodyPr>
          <a:lstStyle/>
          <a:p>
            <a:pPr algn="ctr"/>
            <a:r>
              <a:rPr lang="en-US" sz="1300" dirty="0">
                <a:solidFill>
                  <a:schemeClr val="accent1"/>
                </a:solidFill>
                <a:latin typeface="Arial Black" pitchFamily="34" charset="0"/>
              </a:rPr>
              <a:t>Rick Juth, Central &amp; Metro RIC</a:t>
            </a:r>
          </a:p>
          <a:p>
            <a:pPr algn="ctr"/>
            <a:r>
              <a:rPr lang="en-US" sz="1300" dirty="0">
                <a:solidFill>
                  <a:schemeClr val="accent1"/>
                </a:solidFill>
                <a:latin typeface="Arial Black" pitchFamily="34" charset="0"/>
                <a:hlinkClick r:id="rId7"/>
              </a:rPr>
              <a:t>Rick.Juth@state.mn.us</a:t>
            </a:r>
            <a:r>
              <a:rPr lang="en-US" sz="1300" dirty="0">
                <a:solidFill>
                  <a:schemeClr val="accent1"/>
                </a:solidFill>
                <a:latin typeface="Arial Black" pitchFamily="34" charset="0"/>
              </a:rPr>
              <a:t>  </a:t>
            </a:r>
          </a:p>
          <a:p>
            <a:pPr algn="ctr"/>
            <a:r>
              <a:rPr lang="en-US" sz="1300" dirty="0">
                <a:solidFill>
                  <a:schemeClr val="accent1"/>
                </a:solidFill>
                <a:latin typeface="Arial Black" pitchFamily="34" charset="0"/>
              </a:rPr>
              <a:t>(612) 743-0252</a:t>
            </a:r>
          </a:p>
        </p:txBody>
      </p:sp>
      <p:sp>
        <p:nvSpPr>
          <p:cNvPr id="11" name="Rectangle 10"/>
          <p:cNvSpPr/>
          <p:nvPr/>
        </p:nvSpPr>
        <p:spPr>
          <a:xfrm>
            <a:off x="2019300" y="5022503"/>
            <a:ext cx="5105400" cy="692497"/>
          </a:xfrm>
          <a:prstGeom prst="rect">
            <a:avLst/>
          </a:prstGeom>
        </p:spPr>
        <p:txBody>
          <a:bodyPr wrap="square">
            <a:spAutoFit/>
          </a:bodyPr>
          <a:lstStyle/>
          <a:p>
            <a:pPr algn="ctr"/>
            <a:r>
              <a:rPr lang="en-US" sz="1300" dirty="0" smtClean="0">
                <a:solidFill>
                  <a:schemeClr val="accent1"/>
                </a:solidFill>
                <a:latin typeface="Arial Black" pitchFamily="34" charset="0"/>
              </a:rPr>
              <a:t>T. John Cunningham, Fire Chief, City of Elk River</a:t>
            </a:r>
            <a:endParaRPr lang="en-US" sz="1300" dirty="0">
              <a:solidFill>
                <a:schemeClr val="accent1"/>
              </a:solidFill>
              <a:latin typeface="Arial Black" pitchFamily="34" charset="0"/>
            </a:endParaRPr>
          </a:p>
          <a:p>
            <a:pPr algn="ctr"/>
            <a:r>
              <a:rPr lang="en-US" sz="1300" dirty="0" smtClean="0">
                <a:solidFill>
                  <a:schemeClr val="accent1"/>
                </a:solidFill>
                <a:latin typeface="Arial Black" pitchFamily="34" charset="0"/>
                <a:hlinkClick r:id="rId8"/>
              </a:rPr>
              <a:t>jcunningham@ElkRiverMN.gov</a:t>
            </a:r>
            <a:endParaRPr lang="en-US" sz="1300" dirty="0" smtClean="0">
              <a:solidFill>
                <a:schemeClr val="accent1"/>
              </a:solidFill>
              <a:latin typeface="Arial Black" pitchFamily="34" charset="0"/>
            </a:endParaRPr>
          </a:p>
          <a:p>
            <a:pPr algn="ctr"/>
            <a:r>
              <a:rPr lang="en-US" sz="1300" dirty="0" smtClean="0">
                <a:solidFill>
                  <a:schemeClr val="accent1"/>
                </a:solidFill>
                <a:latin typeface="Arial Black" pitchFamily="34" charset="0"/>
              </a:rPr>
              <a:t>(763) 635-1105</a:t>
            </a:r>
            <a:endParaRPr lang="en-US" sz="1300" dirty="0">
              <a:solidFill>
                <a:schemeClr val="accent1"/>
              </a:solidFill>
              <a:latin typeface="Arial Black" pitchFamily="34" charset="0"/>
            </a:endParaRPr>
          </a:p>
        </p:txBody>
      </p:sp>
    </p:spTree>
    <p:extLst>
      <p:ext uri="{BB962C8B-B14F-4D97-AF65-F5344CB8AC3E}">
        <p14:creationId xmlns:p14="http://schemas.microsoft.com/office/powerpoint/2010/main" val="388313492"/>
      </p:ext>
    </p:extLst>
  </p:cSld>
  <p:clrMapOvr>
    <a:masterClrMapping/>
  </p:clrMapOvr>
  <mc:AlternateContent xmlns:mc="http://schemas.openxmlformats.org/markup-compatibility/2006" xmlns:p14="http://schemas.microsoft.com/office/powerpoint/2010/main">
    <mc:Choice Requires="p14">
      <p:transition spd="slow" p14:dur="2000" advTm="13666"/>
    </mc:Choice>
    <mc:Fallback xmlns="">
      <p:transition spd="slow" advTm="1366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FirstNet?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103" y="1274683"/>
            <a:ext cx="5326897" cy="4513229"/>
          </a:xfrm>
        </p:spPr>
      </p:pic>
      <p:sp>
        <p:nvSpPr>
          <p:cNvPr id="4" name="Text Placeholder 3"/>
          <p:cNvSpPr>
            <a:spLocks noGrp="1"/>
          </p:cNvSpPr>
          <p:nvPr>
            <p:ph type="body" sz="quarter" idx="13"/>
          </p:nvPr>
        </p:nvSpPr>
        <p:spPr/>
        <p:txBody>
          <a:bodyPr/>
          <a:lstStyle/>
          <a:p>
            <a:pPr algn="ctr"/>
            <a:r>
              <a:rPr lang="en-US" dirty="0" smtClean="0"/>
              <a:t>Dedicated Network</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215912"/>
            <a:ext cx="3048000" cy="4572000"/>
          </a:xfrm>
          <a:prstGeom prst="rect">
            <a:avLst/>
          </a:prstGeom>
        </p:spPr>
      </p:pic>
    </p:spTree>
    <p:extLst>
      <p:ext uri="{BB962C8B-B14F-4D97-AF65-F5344CB8AC3E}">
        <p14:creationId xmlns:p14="http://schemas.microsoft.com/office/powerpoint/2010/main" val="2510888021"/>
      </p:ext>
    </p:extLst>
  </p:cSld>
  <p:clrMapOvr>
    <a:masterClrMapping/>
  </p:clrMapOvr>
  <mc:AlternateContent xmlns:mc="http://schemas.openxmlformats.org/markup-compatibility/2006" xmlns:p14="http://schemas.microsoft.com/office/powerpoint/2010/main">
    <mc:Choice Requires="p14">
      <p:transition spd="slow" p14:dur="2000" advTm="53342"/>
    </mc:Choice>
    <mc:Fallback xmlns="">
      <p:transition spd="slow" advTm="5334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227473" y="294100"/>
            <a:ext cx="4724399" cy="5562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3001" y="5747332"/>
            <a:ext cx="2066543" cy="219291"/>
          </a:xfrm>
          <a:prstGeom prst="rect">
            <a:avLst/>
          </a:prstGeom>
          <a:noFill/>
        </p:spPr>
        <p:txBody>
          <a:bodyPr wrap="square" rtlCol="0">
            <a:spAutoFit/>
          </a:bodyPr>
          <a:lstStyle/>
          <a:p>
            <a:pPr defTabSz="685800"/>
            <a:r>
              <a:rPr lang="en-US" sz="825" kern="0" dirty="0">
                <a:solidFill>
                  <a:schemeClr val="bg1"/>
                </a:solidFill>
              </a:rPr>
              <a:t>Source:  NBC Facebook page</a:t>
            </a:r>
            <a:endParaRPr lang="en-US" sz="900" kern="0" dirty="0">
              <a:solidFill>
                <a:schemeClr val="bg1"/>
              </a:solidFill>
            </a:endParaRPr>
          </a:p>
        </p:txBody>
      </p:sp>
      <p:pic>
        <p:nvPicPr>
          <p:cNvPr id="8" name="Picture 7"/>
          <p:cNvPicPr>
            <a:picLocks noChangeAspect="1"/>
          </p:cNvPicPr>
          <p:nvPr/>
        </p:nvPicPr>
        <p:blipFill>
          <a:blip r:embed="rId4"/>
          <a:stretch>
            <a:fillRect/>
          </a:stretch>
        </p:blipFill>
        <p:spPr>
          <a:xfrm>
            <a:off x="116950" y="186969"/>
            <a:ext cx="2993395" cy="944962"/>
          </a:xfrm>
          <a:prstGeom prst="rect">
            <a:avLst/>
          </a:prstGeom>
        </p:spPr>
      </p:pic>
    </p:spTree>
    <p:extLst>
      <p:ext uri="{BB962C8B-B14F-4D97-AF65-F5344CB8AC3E}">
        <p14:creationId xmlns:p14="http://schemas.microsoft.com/office/powerpoint/2010/main" val="469894969"/>
      </p:ext>
    </p:extLst>
  </p:cSld>
  <p:clrMapOvr>
    <a:masterClrMapping/>
  </p:clrMapOvr>
  <mc:AlternateContent xmlns:mc="http://schemas.openxmlformats.org/markup-compatibility/2006" xmlns:p14="http://schemas.microsoft.com/office/powerpoint/2010/main">
    <mc:Choice Requires="p14">
      <p:transition spd="slow" p14:dur="2000" advTm="69144"/>
    </mc:Choice>
    <mc:Fallback xmlns="">
      <p:transition spd="slow" advTm="6914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Minnesota</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6362" y="1371600"/>
            <a:ext cx="6391275" cy="4260850"/>
          </a:xfrm>
        </p:spPr>
      </p:pic>
      <p:sp>
        <p:nvSpPr>
          <p:cNvPr id="4" name="Text Placeholder 3"/>
          <p:cNvSpPr>
            <a:spLocks noGrp="1"/>
          </p:cNvSpPr>
          <p:nvPr>
            <p:ph type="body" sz="quarter" idx="13"/>
          </p:nvPr>
        </p:nvSpPr>
        <p:spPr/>
        <p:txBody>
          <a:bodyPr>
            <a:normAutofit fontScale="92500" lnSpcReduction="10000"/>
          </a:bodyPr>
          <a:lstStyle/>
          <a:p>
            <a:r>
              <a:rPr lang="en-US" dirty="0" smtClean="0"/>
              <a:t>Elk River Public Safety Broadband Pilot</a:t>
            </a:r>
            <a:endParaRPr lang="en-US" dirty="0"/>
          </a:p>
        </p:txBody>
      </p:sp>
    </p:spTree>
    <p:extLst>
      <p:ext uri="{BB962C8B-B14F-4D97-AF65-F5344CB8AC3E}">
        <p14:creationId xmlns:p14="http://schemas.microsoft.com/office/powerpoint/2010/main" val="386443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FirstNet?</a:t>
            </a:r>
            <a:endParaRPr lang="en-US" dirty="0"/>
          </a:p>
        </p:txBody>
      </p:sp>
      <p:sp>
        <p:nvSpPr>
          <p:cNvPr id="3" name="Content Placeholder 2"/>
          <p:cNvSpPr>
            <a:spLocks noGrp="1"/>
          </p:cNvSpPr>
          <p:nvPr>
            <p:ph idx="1"/>
          </p:nvPr>
        </p:nvSpPr>
        <p:spPr>
          <a:xfrm>
            <a:off x="457200" y="1600200"/>
            <a:ext cx="8229600" cy="4260625"/>
          </a:xfrm>
        </p:spPr>
        <p:txBody>
          <a:bodyPr>
            <a:normAutofit/>
          </a:bodyPr>
          <a:lstStyle/>
          <a:p>
            <a:pPr marL="457200" lvl="0" indent="-457200" defTabSz="1644650">
              <a:lnSpc>
                <a:spcPct val="90000"/>
              </a:lnSpc>
              <a:spcBef>
                <a:spcPct val="0"/>
              </a:spcBef>
              <a:spcAft>
                <a:spcPct val="35000"/>
              </a:spcAft>
              <a:buFont typeface="Arial" panose="020B0604020202020204" pitchFamily="34" charset="0"/>
              <a:buChar char="•"/>
            </a:pPr>
            <a:r>
              <a:rPr lang="en-US" b="1" dirty="0" smtClean="0"/>
              <a:t>Looking for FirstNet Partner</a:t>
            </a:r>
            <a:endParaRPr lang="en-US" b="1" dirty="0"/>
          </a:p>
          <a:p>
            <a:endParaRPr lang="en-US" dirty="0" smtClean="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28600"/>
            <a:ext cx="3657600" cy="838200"/>
          </a:xfrm>
          <a:prstGeom prst="rect">
            <a:avLst/>
          </a:prstGeom>
          <a:noFill/>
        </p:spPr>
      </p:pic>
      <p:pic>
        <p:nvPicPr>
          <p:cNvPr id="4" name="Picture 3"/>
          <p:cNvPicPr>
            <a:picLocks noChangeAspect="1"/>
          </p:cNvPicPr>
          <p:nvPr/>
        </p:nvPicPr>
        <p:blipFill>
          <a:blip r:embed="rId4"/>
          <a:stretch>
            <a:fillRect/>
          </a:stretch>
        </p:blipFill>
        <p:spPr>
          <a:xfrm>
            <a:off x="0" y="2667000"/>
            <a:ext cx="9144000" cy="2761836"/>
          </a:xfrm>
          <a:prstGeom prst="rect">
            <a:avLst/>
          </a:prstGeom>
        </p:spPr>
      </p:pic>
    </p:spTree>
    <p:extLst>
      <p:ext uri="{BB962C8B-B14F-4D97-AF65-F5344CB8AC3E}">
        <p14:creationId xmlns:p14="http://schemas.microsoft.com/office/powerpoint/2010/main" val="1747371467"/>
      </p:ext>
    </p:extLst>
  </p:cSld>
  <p:clrMapOvr>
    <a:masterClrMapping/>
  </p:clrMapOvr>
  <mc:AlternateContent xmlns:mc="http://schemas.openxmlformats.org/markup-compatibility/2006" xmlns:p14="http://schemas.microsoft.com/office/powerpoint/2010/main">
    <mc:Choice Requires="p14">
      <p:transition spd="slow" p14:dur="2000" advTm="32868"/>
    </mc:Choice>
    <mc:Fallback xmlns="">
      <p:transition spd="slow" advTm="3286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FirstNet?</a:t>
            </a:r>
            <a:r>
              <a:rPr lang="en-US" dirty="0"/>
              <a:t/>
            </a:r>
            <a:br>
              <a:rPr lang="en-US" dirty="0"/>
            </a:br>
            <a:endParaRPr lang="en-US" dirty="0"/>
          </a:p>
        </p:txBody>
      </p:sp>
      <p:sp>
        <p:nvSpPr>
          <p:cNvPr id="4" name="Text Placeholder 3"/>
          <p:cNvSpPr>
            <a:spLocks noGrp="1"/>
          </p:cNvSpPr>
          <p:nvPr>
            <p:ph type="body" sz="quarter" idx="13"/>
          </p:nvPr>
        </p:nvSpPr>
        <p:spPr/>
        <p:txBody>
          <a:bodyPr>
            <a:normAutofit/>
          </a:bodyPr>
          <a:lstStyle/>
          <a:p>
            <a:pPr algn="ctr"/>
            <a:r>
              <a:rPr lang="en-US" dirty="0" smtClean="0"/>
              <a:t>FirstNet’s Projected Timeline</a:t>
            </a:r>
            <a:endParaRPr lang="en-US" dirty="0"/>
          </a:p>
        </p:txBody>
      </p:sp>
      <p:pic>
        <p:nvPicPr>
          <p:cNvPr id="5" name="Picture 4"/>
          <p:cNvPicPr>
            <a:picLocks noChangeAspect="1"/>
          </p:cNvPicPr>
          <p:nvPr/>
        </p:nvPicPr>
        <p:blipFill>
          <a:blip r:embed="rId3"/>
          <a:stretch>
            <a:fillRect/>
          </a:stretch>
        </p:blipFill>
        <p:spPr>
          <a:xfrm>
            <a:off x="93084" y="2376534"/>
            <a:ext cx="9050915" cy="1847803"/>
          </a:xfrm>
          <a:prstGeom prst="rect">
            <a:avLst/>
          </a:prstGeom>
        </p:spPr>
      </p:pic>
      <p:sp>
        <p:nvSpPr>
          <p:cNvPr id="6" name="TextBox 5"/>
          <p:cNvSpPr txBox="1"/>
          <p:nvPr/>
        </p:nvSpPr>
        <p:spPr>
          <a:xfrm>
            <a:off x="457200" y="4648200"/>
            <a:ext cx="8229600" cy="1077218"/>
          </a:xfrm>
          <a:prstGeom prst="rect">
            <a:avLst/>
          </a:prstGeom>
          <a:noFill/>
        </p:spPr>
        <p:txBody>
          <a:bodyPr wrap="square" rtlCol="0">
            <a:spAutoFit/>
          </a:bodyPr>
          <a:lstStyle/>
          <a:p>
            <a:pPr algn="ctr"/>
            <a:r>
              <a:rPr lang="en-US" sz="3200" dirty="0" smtClean="0">
                <a:solidFill>
                  <a:srgbClr val="FF0000"/>
                </a:solidFill>
              </a:rPr>
              <a:t>2020</a:t>
            </a:r>
            <a:r>
              <a:rPr lang="en-US" sz="3200" dirty="0" smtClean="0"/>
              <a:t> – Half way</a:t>
            </a:r>
          </a:p>
          <a:p>
            <a:pPr algn="ctr"/>
            <a:r>
              <a:rPr lang="en-US" sz="3200" dirty="0" smtClean="0">
                <a:solidFill>
                  <a:srgbClr val="00B050"/>
                </a:solidFill>
              </a:rPr>
              <a:t>2022 – Objectives Met</a:t>
            </a:r>
            <a:endParaRPr lang="en-US" sz="3200" dirty="0">
              <a:solidFill>
                <a:srgbClr val="00B050"/>
              </a:solidFill>
            </a:endParaRPr>
          </a:p>
        </p:txBody>
      </p:sp>
    </p:spTree>
    <p:extLst>
      <p:ext uri="{BB962C8B-B14F-4D97-AF65-F5344CB8AC3E}">
        <p14:creationId xmlns:p14="http://schemas.microsoft.com/office/powerpoint/2010/main" val="2313657247"/>
      </p:ext>
    </p:extLst>
  </p:cSld>
  <p:clrMapOvr>
    <a:masterClrMapping/>
  </p:clrMapOvr>
  <mc:AlternateContent xmlns:mc="http://schemas.openxmlformats.org/markup-compatibility/2006" xmlns:p14="http://schemas.microsoft.com/office/powerpoint/2010/main">
    <mc:Choice Requires="p14">
      <p:transition spd="slow" p14:dur="2000" advTm="63783"/>
    </mc:Choice>
    <mc:Fallback xmlns="">
      <p:transition spd="slow" advTm="6378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FirstNet?</a:t>
            </a:r>
            <a:endParaRPr lang="en-US" dirty="0"/>
          </a:p>
        </p:txBody>
      </p:sp>
      <p:sp>
        <p:nvSpPr>
          <p:cNvPr id="4" name="Text Placeholder 3"/>
          <p:cNvSpPr>
            <a:spLocks noGrp="1"/>
          </p:cNvSpPr>
          <p:nvPr>
            <p:ph type="body" sz="quarter" idx="13"/>
          </p:nvPr>
        </p:nvSpPr>
        <p:spPr/>
        <p:txBody>
          <a:bodyPr/>
          <a:lstStyle/>
          <a:p>
            <a:pPr algn="ctr"/>
            <a:r>
              <a:rPr lang="en-US" dirty="0" smtClean="0"/>
              <a:t>Cost?</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4853" y="1676400"/>
            <a:ext cx="2963494" cy="38085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872" y="1295400"/>
            <a:ext cx="2498128" cy="4418106"/>
          </a:xfrm>
          <a:prstGeom prst="rect">
            <a:avLst/>
          </a:prstGeom>
        </p:spPr>
      </p:pic>
    </p:spTree>
    <p:extLst>
      <p:ext uri="{BB962C8B-B14F-4D97-AF65-F5344CB8AC3E}">
        <p14:creationId xmlns:p14="http://schemas.microsoft.com/office/powerpoint/2010/main" val="3249986736"/>
      </p:ext>
    </p:extLst>
  </p:cSld>
  <p:clrMapOvr>
    <a:masterClrMapping/>
  </p:clrMapOvr>
  <mc:AlternateContent xmlns:mc="http://schemas.openxmlformats.org/markup-compatibility/2006" xmlns:p14="http://schemas.microsoft.com/office/powerpoint/2010/main">
    <mc:Choice Requires="p14">
      <p:transition spd="slow" p14:dur="2000" advTm="45733"/>
    </mc:Choice>
    <mc:Fallback xmlns="">
      <p:transition spd="slow" advTm="4573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Phased Buildout</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665418"/>
            <a:ext cx="3840480" cy="4278183"/>
          </a:xfrm>
          <a:prstGeom prst="rect">
            <a:avLst/>
          </a:prstGeom>
        </p:spPr>
      </p:pic>
      <p:pic>
        <p:nvPicPr>
          <p:cNvPr id="6" name="Picture 5"/>
          <p:cNvPicPr>
            <a:picLocks noChangeAspect="1"/>
          </p:cNvPicPr>
          <p:nvPr/>
        </p:nvPicPr>
        <p:blipFill>
          <a:blip r:embed="rId5"/>
          <a:stretch>
            <a:fillRect/>
          </a:stretch>
        </p:blipFill>
        <p:spPr>
          <a:xfrm>
            <a:off x="2362200" y="3810000"/>
            <a:ext cx="6722640" cy="155448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1664208"/>
            <a:ext cx="3840480" cy="427939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1664208"/>
            <a:ext cx="3840480" cy="427939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716" y="1664208"/>
            <a:ext cx="3841565" cy="4279392"/>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715" y="1664208"/>
            <a:ext cx="3840480" cy="4279392"/>
          </a:xfrm>
          <a:prstGeom prst="rect">
            <a:avLst/>
          </a:prstGeom>
        </p:spPr>
      </p:pic>
      <p:sp>
        <p:nvSpPr>
          <p:cNvPr id="3" name="Rectangle 2"/>
          <p:cNvSpPr/>
          <p:nvPr/>
        </p:nvSpPr>
        <p:spPr>
          <a:xfrm>
            <a:off x="3124200" y="3657600"/>
            <a:ext cx="59436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0"/>
          <a:stretch>
            <a:fillRect/>
          </a:stretch>
        </p:blipFill>
        <p:spPr>
          <a:xfrm>
            <a:off x="2362200" y="3810000"/>
            <a:ext cx="6722640" cy="1554480"/>
          </a:xfrm>
          <a:prstGeom prst="rect">
            <a:avLst/>
          </a:prstGeom>
        </p:spPr>
      </p:pic>
      <p:sp>
        <p:nvSpPr>
          <p:cNvPr id="11" name="Rectangle 10"/>
          <p:cNvSpPr/>
          <p:nvPr/>
        </p:nvSpPr>
        <p:spPr>
          <a:xfrm>
            <a:off x="3124200" y="3733800"/>
            <a:ext cx="54864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1"/>
          <a:stretch>
            <a:fillRect/>
          </a:stretch>
        </p:blipFill>
        <p:spPr>
          <a:xfrm>
            <a:off x="2362200" y="3810000"/>
            <a:ext cx="6722640" cy="1554480"/>
          </a:xfrm>
          <a:prstGeom prst="rect">
            <a:avLst/>
          </a:prstGeom>
        </p:spPr>
      </p:pic>
      <p:sp>
        <p:nvSpPr>
          <p:cNvPr id="17" name="Rectangle 16"/>
          <p:cNvSpPr/>
          <p:nvPr/>
        </p:nvSpPr>
        <p:spPr>
          <a:xfrm>
            <a:off x="3124200" y="3505200"/>
            <a:ext cx="55626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12"/>
          <a:stretch>
            <a:fillRect/>
          </a:stretch>
        </p:blipFill>
        <p:spPr>
          <a:xfrm>
            <a:off x="2362200" y="3810000"/>
            <a:ext cx="6722640" cy="1554480"/>
          </a:xfrm>
          <a:prstGeom prst="rect">
            <a:avLst/>
          </a:prstGeom>
        </p:spPr>
      </p:pic>
      <p:sp>
        <p:nvSpPr>
          <p:cNvPr id="20" name="Rectangle 19"/>
          <p:cNvSpPr/>
          <p:nvPr/>
        </p:nvSpPr>
        <p:spPr>
          <a:xfrm>
            <a:off x="2971800" y="3733800"/>
            <a:ext cx="54102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3"/>
          <a:stretch>
            <a:fillRect/>
          </a:stretch>
        </p:blipFill>
        <p:spPr>
          <a:xfrm>
            <a:off x="2362200" y="3803904"/>
            <a:ext cx="6722640" cy="1554480"/>
          </a:xfrm>
          <a:prstGeom prst="rect">
            <a:avLst/>
          </a:prstGeom>
        </p:spPr>
      </p:pic>
      <p:sp>
        <p:nvSpPr>
          <p:cNvPr id="22" name="TextBox 21"/>
          <p:cNvSpPr txBox="1"/>
          <p:nvPr/>
        </p:nvSpPr>
        <p:spPr>
          <a:xfrm>
            <a:off x="3429000" y="3107400"/>
            <a:ext cx="4800600" cy="646331"/>
          </a:xfrm>
          <a:prstGeom prst="rect">
            <a:avLst/>
          </a:prstGeom>
          <a:noFill/>
        </p:spPr>
        <p:txBody>
          <a:bodyPr wrap="square" rtlCol="0">
            <a:spAutoFit/>
          </a:bodyPr>
          <a:lstStyle/>
          <a:p>
            <a:r>
              <a:rPr lang="en-US" dirty="0"/>
              <a:t>** 95% coverage per county requested by the SECB of FirstNet</a:t>
            </a:r>
          </a:p>
        </p:txBody>
      </p:sp>
    </p:spTree>
    <p:custDataLst>
      <p:tags r:id="rId1"/>
    </p:custDataLst>
    <p:extLst>
      <p:ext uri="{BB962C8B-B14F-4D97-AF65-F5344CB8AC3E}">
        <p14:creationId xmlns:p14="http://schemas.microsoft.com/office/powerpoint/2010/main" val="1096970256"/>
      </p:ext>
    </p:extLst>
  </p:cSld>
  <p:clrMapOvr>
    <a:masterClrMapping/>
  </p:clrMapOvr>
  <mc:AlternateContent xmlns:mc="http://schemas.openxmlformats.org/markup-compatibility/2006" xmlns:p14="http://schemas.microsoft.com/office/powerpoint/2010/main">
    <mc:Choice Requires="p14">
      <p:transition spd="slow" p14:dur="2000" advTm="30620"/>
    </mc:Choice>
    <mc:Fallback xmlns="">
      <p:transition spd="slow" advTm="306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7" grpId="0" animBg="1"/>
      <p:bldP spid="20"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Rectangle 3"/>
          <p:cNvSpPr/>
          <p:nvPr/>
        </p:nvSpPr>
        <p:spPr>
          <a:xfrm>
            <a:off x="361122" y="1219200"/>
            <a:ext cx="8382000" cy="2862322"/>
          </a:xfrm>
          <a:prstGeom prst="rect">
            <a:avLst/>
          </a:prstGeom>
        </p:spPr>
        <p:txBody>
          <a:bodyPr wrap="square">
            <a:spAutoFit/>
          </a:bodyPr>
          <a:lstStyle/>
          <a:p>
            <a:r>
              <a:rPr lang="en-US" sz="2000" dirty="0" smtClean="0">
                <a:solidFill>
                  <a:schemeClr val="accent1"/>
                </a:solidFill>
                <a:latin typeface="Arial Black" pitchFamily="34" charset="0"/>
              </a:rPr>
              <a:t>Minnesota FirstNet Consultation </a:t>
            </a:r>
            <a:r>
              <a:rPr lang="en-US" sz="2000" dirty="0">
                <a:solidFill>
                  <a:schemeClr val="accent1"/>
                </a:solidFill>
                <a:latin typeface="Arial Black" pitchFamily="34" charset="0"/>
              </a:rPr>
              <a:t>Project </a:t>
            </a:r>
            <a:r>
              <a:rPr lang="en-US" sz="2000" dirty="0" smtClean="0">
                <a:solidFill>
                  <a:schemeClr val="accent1"/>
                </a:solidFill>
                <a:latin typeface="Arial Black" pitchFamily="34" charset="0"/>
              </a:rPr>
              <a:t>(</a:t>
            </a:r>
            <a:r>
              <a:rPr lang="en-US" sz="2000" dirty="0" err="1">
                <a:solidFill>
                  <a:schemeClr val="accent1"/>
                </a:solidFill>
                <a:latin typeface="Arial Black" pitchFamily="34" charset="0"/>
              </a:rPr>
              <a:t>MnFCP</a:t>
            </a:r>
            <a:r>
              <a:rPr lang="en-US" sz="2000" dirty="0">
                <a:solidFill>
                  <a:schemeClr val="accent1"/>
                </a:solidFill>
                <a:latin typeface="Arial Black" pitchFamily="34" charset="0"/>
              </a:rPr>
              <a:t>)</a:t>
            </a:r>
            <a:endParaRPr lang="en-US" sz="2000" dirty="0" smtClean="0">
              <a:solidFill>
                <a:schemeClr val="accent1"/>
              </a:solidFill>
              <a:latin typeface="Arial Black" pitchFamily="34" charset="0"/>
            </a:endParaRPr>
          </a:p>
          <a:p>
            <a:r>
              <a:rPr lang="en-US" sz="2000" dirty="0"/>
              <a:t>https://dps.mn.gov/divisions/ecn/Pages/broadband.aspx</a:t>
            </a:r>
            <a:endParaRPr lang="en-US" sz="2000" dirty="0">
              <a:solidFill>
                <a:schemeClr val="accent1"/>
              </a:solidFill>
              <a:latin typeface="Arial Black" pitchFamily="34" charset="0"/>
            </a:endParaRPr>
          </a:p>
          <a:p>
            <a:endParaRPr lang="en-US" sz="2000" dirty="0" smtClean="0">
              <a:solidFill>
                <a:schemeClr val="accent1"/>
              </a:solidFill>
              <a:latin typeface="Arial Black" pitchFamily="34" charset="0"/>
            </a:endParaRPr>
          </a:p>
          <a:p>
            <a:r>
              <a:rPr lang="en-US" sz="2000" dirty="0" smtClean="0">
                <a:solidFill>
                  <a:schemeClr val="accent1"/>
                </a:solidFill>
                <a:latin typeface="Arial Black" pitchFamily="34" charset="0"/>
              </a:rPr>
              <a:t>FirstNet</a:t>
            </a:r>
          </a:p>
          <a:p>
            <a:r>
              <a:rPr lang="en-US" sz="2000" dirty="0"/>
              <a:t>http://firstnet.gov</a:t>
            </a:r>
            <a:r>
              <a:rPr lang="en-US" sz="2000" dirty="0" smtClean="0"/>
              <a:t>/</a:t>
            </a:r>
          </a:p>
          <a:p>
            <a:endParaRPr lang="en-US" sz="2000" dirty="0" smtClean="0">
              <a:solidFill>
                <a:schemeClr val="accent1"/>
              </a:solidFill>
              <a:latin typeface="Arial Black" pitchFamily="34" charset="0"/>
            </a:endParaRPr>
          </a:p>
          <a:p>
            <a:r>
              <a:rPr lang="en-US" sz="2000" dirty="0" err="1" smtClean="0">
                <a:solidFill>
                  <a:schemeClr val="accent1"/>
                </a:solidFill>
                <a:latin typeface="Arial Black" pitchFamily="34" charset="0"/>
              </a:rPr>
              <a:t>OhioFirst.Net</a:t>
            </a:r>
            <a:endParaRPr lang="en-US" sz="2000" dirty="0" smtClean="0">
              <a:solidFill>
                <a:schemeClr val="accent1"/>
              </a:solidFill>
              <a:latin typeface="Arial Black" pitchFamily="34" charset="0"/>
            </a:endParaRPr>
          </a:p>
          <a:p>
            <a:r>
              <a:rPr lang="en-US" sz="2000" dirty="0" smtClean="0"/>
              <a:t>Visualize the </a:t>
            </a:r>
            <a:r>
              <a:rPr lang="en-US" sz="2000" dirty="0"/>
              <a:t>life-saving potential of public safety grade high-speed data and 3D positioning to enhance your situational awareness when time matters most. </a:t>
            </a:r>
          </a:p>
        </p:txBody>
      </p:sp>
    </p:spTree>
    <p:extLst>
      <p:ext uri="{BB962C8B-B14F-4D97-AF65-F5344CB8AC3E}">
        <p14:creationId xmlns:p14="http://schemas.microsoft.com/office/powerpoint/2010/main" val="2408526100"/>
      </p:ext>
    </p:extLst>
  </p:cSld>
  <p:clrMapOvr>
    <a:masterClrMapping/>
  </p:clrMapOvr>
  <mc:AlternateContent xmlns:mc="http://schemas.openxmlformats.org/markup-compatibility/2006" xmlns:p14="http://schemas.microsoft.com/office/powerpoint/2010/main">
    <mc:Choice Requires="p14">
      <p:transition spd="slow" p14:dur="2000" advTm="13666"/>
    </mc:Choice>
    <mc:Fallback xmlns="">
      <p:transition spd="slow" advTm="1366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5.3|5.6|8.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5BE0E6CA64FF4582D3B7007FF49D1E" ma:contentTypeVersion="22" ma:contentTypeDescription="Create a new document." ma:contentTypeScope="" ma:versionID="7d3af5b04c7b3e0a93c5946c391a3ed9">
  <xsd:schema xmlns:xsd="http://www.w3.org/2001/XMLSchema" xmlns:xs="http://www.w3.org/2001/XMLSchema" xmlns:p="http://schemas.microsoft.com/office/2006/metadata/properties" xmlns:ns1="http://schemas.microsoft.com/sharepoint/v3" xmlns:ns2="68783203-d33a-45db-b13c-b2680815f121" xmlns:ns3="abd3aeb6-3919-4bfe-9c11-e70f7b027764" targetNamespace="http://schemas.microsoft.com/office/2006/metadata/properties" ma:root="true" ma:fieldsID="726eb5d59e77cdd83e36755fda0fbd93" ns1:_="" ns2:_="" ns3:_="">
    <xsd:import namespace="http://schemas.microsoft.com/sharepoint/v3"/>
    <xsd:import namespace="68783203-d33a-45db-b13c-b2680815f121"/>
    <xsd:import namespace="abd3aeb6-3919-4bfe-9c11-e70f7b027764"/>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3:AttributeHTField0" minOccurs="0"/>
                <xsd:element ref="ns3:BoardandCommitteeHTField0" minOccurs="0"/>
                <xsd:element ref="ns3:CityHTField0" minOccurs="0"/>
                <xsd:element ref="ns3:CountyHTField0" minOccurs="0"/>
                <xsd:element ref="ns3:DivisionHTField0" minOccurs="0"/>
                <xsd:element ref="ns3:DPSLanguageHTField0" minOccurs="0"/>
                <xsd:element ref="ns3:PersonaHTField0" minOccurs="0"/>
                <xsd:element ref="ns3:ProgramHTField0" minOccurs="0"/>
                <xsd:element ref="ns3:ResourceType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783203-d33a-45db-b13c-b2680815f121"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7530b11-593d-46f5-bcee-2cdf02c3e1a6"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08dd1390-7806-44d1-866d-79868f5eb5ac}" ma:internalName="TaxCatchAll" ma:showField="CatchAllData" ma:web="68783203-d33a-45db-b13c-b2680815f1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d3aeb6-3919-4bfe-9c11-e70f7b027764" elementFormDefault="qualified">
    <xsd:import namespace="http://schemas.microsoft.com/office/2006/documentManagement/types"/>
    <xsd:import namespace="http://schemas.microsoft.com/office/infopath/2007/PartnerControls"/>
    <xsd:element name="AttributeHTField0" ma:index="14" nillable="true" ma:taxonomy="true" ma:internalName="AttributeHTField0" ma:taxonomyFieldName="Attribute" ma:displayName="Attribute" ma:default="" ma:fieldId="{0f438da6-0e28-4159-b27d-29f78c675f85}" ma:taxonomyMulti="true" ma:sspId="c7530b11-593d-46f5-bcee-2cdf02c3e1a6" ma:termSetId="a7d82120-b4a1-4697-8e3d-5be0e60b3643" ma:anchorId="00000000-0000-0000-0000-000000000000" ma:open="false" ma:isKeyword="false">
      <xsd:complexType>
        <xsd:sequence>
          <xsd:element ref="pc:Terms" minOccurs="0" maxOccurs="1"/>
        </xsd:sequence>
      </xsd:complexType>
    </xsd:element>
    <xsd:element name="BoardandCommitteeHTField0" ma:index="16" nillable="true" ma:taxonomy="true" ma:internalName="BoardandCommitteeHTField0" ma:taxonomyFieldName="Board_x0020_and_x0020_Committee" ma:displayName="Board and Committee" ma:default="" ma:fieldId="{31ab1ccb-ce69-472b-8e4a-149bb3597f2e}" ma:taxonomyMulti="true" ma:sspId="c7530b11-593d-46f5-bcee-2cdf02c3e1a6" ma:termSetId="c545ba62-cb31-4892-ae4e-d95850da0cbe" ma:anchorId="00000000-0000-0000-0000-000000000000" ma:open="false" ma:isKeyword="false">
      <xsd:complexType>
        <xsd:sequence>
          <xsd:element ref="pc:Terms" minOccurs="0" maxOccurs="1"/>
        </xsd:sequence>
      </xsd:complexType>
    </xsd:element>
    <xsd:element name="CityHTField0" ma:index="18" nillable="true" ma:taxonomy="true" ma:internalName="CityHTField0" ma:taxonomyFieldName="City" ma:displayName="City" ma:fieldId="{c1504bb3-cee6-480a-955b-3d6760b87740}" ma:sspId="c7530b11-593d-46f5-bcee-2cdf02c3e1a6" ma:termSetId="22624551-aec7-4778-a19d-46e38326bf0a" ma:anchorId="00000000-0000-0000-0000-000000000000" ma:open="false" ma:isKeyword="false">
      <xsd:complexType>
        <xsd:sequence>
          <xsd:element ref="pc:Terms" minOccurs="0" maxOccurs="1"/>
        </xsd:sequence>
      </xsd:complexType>
    </xsd:element>
    <xsd:element name="CountyHTField0" ma:index="20" nillable="true" ma:taxonomy="true" ma:internalName="CountyHTField0" ma:taxonomyFieldName="County" ma:displayName="County" ma:fieldId="{52a28e79-b012-4159-8ff0-52b7d5042a75}" ma:sspId="c7530b11-593d-46f5-bcee-2cdf02c3e1a6" ma:termSetId="dad805e2-9b7c-46ad-ad0d-b9a36d5758c5" ma:anchorId="00000000-0000-0000-0000-000000000000" ma:open="false" ma:isKeyword="false">
      <xsd:complexType>
        <xsd:sequence>
          <xsd:element ref="pc:Terms" minOccurs="0" maxOccurs="1"/>
        </xsd:sequence>
      </xsd:complexType>
    </xsd:element>
    <xsd:element name="DivisionHTField0" ma:index="22" nillable="true" ma:taxonomy="true" ma:internalName="DivisionHTField0" ma:taxonomyFieldName="Division" ma:displayName="Division" ma:default="" ma:fieldId="{07dec948-ac7d-4e7d-a5a4-6ad75b40a96b}" ma:taxonomyMulti="true" ma:sspId="c7530b11-593d-46f5-bcee-2cdf02c3e1a6" ma:termSetId="8b5917ab-4605-4701-a2b2-630343cd30ad" ma:anchorId="00000000-0000-0000-0000-000000000000" ma:open="false" ma:isKeyword="false">
      <xsd:complexType>
        <xsd:sequence>
          <xsd:element ref="pc:Terms" minOccurs="0" maxOccurs="1"/>
        </xsd:sequence>
      </xsd:complexType>
    </xsd:element>
    <xsd:element name="DPSLanguageHTField0" ma:index="24" nillable="true" ma:taxonomy="true" ma:internalName="DPSLanguageHTField0" ma:taxonomyFieldName="DPSLanguage" ma:displayName="DPSLanguage" ma:fieldId="{975b8405-8184-470a-bf92-17460eb73536}" ma:sspId="c7530b11-593d-46f5-bcee-2cdf02c3e1a6" ma:termSetId="29448fe6-e2c2-468d-bc67-6db50f0c435f" ma:anchorId="00000000-0000-0000-0000-000000000000" ma:open="false" ma:isKeyword="false">
      <xsd:complexType>
        <xsd:sequence>
          <xsd:element ref="pc:Terms" minOccurs="0" maxOccurs="1"/>
        </xsd:sequence>
      </xsd:complexType>
    </xsd:element>
    <xsd:element name="PersonaHTField0" ma:index="26" nillable="true" ma:taxonomy="true" ma:internalName="PersonaHTField0" ma:taxonomyFieldName="Persona" ma:displayName="Persona" ma:fieldId="{7978f24a-c143-4649-a337-dcc3797f14ca}" ma:sspId="c7530b11-593d-46f5-bcee-2cdf02c3e1a6" ma:termSetId="687f798e-377e-4d14-b110-5fca2889b2fc" ma:anchorId="00000000-0000-0000-0000-000000000000" ma:open="false" ma:isKeyword="false">
      <xsd:complexType>
        <xsd:sequence>
          <xsd:element ref="pc:Terms" minOccurs="0" maxOccurs="1"/>
        </xsd:sequence>
      </xsd:complexType>
    </xsd:element>
    <xsd:element name="ProgramHTField0" ma:index="28" nillable="true" ma:taxonomy="true" ma:internalName="ProgramHTField0" ma:taxonomyFieldName="Program" ma:displayName="Program" ma:default="" ma:fieldId="{4425d31d-0c22-48b7-b9b1-0e01e0d4bb53}" ma:taxonomyMulti="true" ma:sspId="c7530b11-593d-46f5-bcee-2cdf02c3e1a6" ma:termSetId="4bcb9f0c-089f-4fe2-b546-69037f00fb8a" ma:anchorId="00000000-0000-0000-0000-000000000000" ma:open="false" ma:isKeyword="false">
      <xsd:complexType>
        <xsd:sequence>
          <xsd:element ref="pc:Terms" minOccurs="0" maxOccurs="1"/>
        </xsd:sequence>
      </xsd:complexType>
    </xsd:element>
    <xsd:element name="ResourceTypeHTField0" ma:index="30" nillable="true" ma:taxonomy="true" ma:internalName="ResourceTypeHTField0" ma:taxonomyFieldName="Resource_x0020_Type" ma:displayName="Resource Type" ma:fieldId="{80cc93eb-bea3-421a-b9f8-b396941645e3}" ma:sspId="c7530b11-593d-46f5-bcee-2cdf02c3e1a6" ma:termSetId="d124cdd1-a3d3-4d0f-a11c-672f29aac48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PSLanguageHTField0 xmlns="abd3aeb6-3919-4bfe-9c11-e70f7b027764">
      <Terms xmlns="http://schemas.microsoft.com/office/infopath/2007/PartnerControls"/>
    </DPSLanguageHTField0>
    <TaxKeywordTaxHTField xmlns="68783203-d33a-45db-b13c-b2680815f121">
      <Terms xmlns="http://schemas.microsoft.com/office/infopath/2007/PartnerControls">
        <TermInfo xmlns="http://schemas.microsoft.com/office/infopath/2007/PartnerControls">
          <TermName xmlns="http://schemas.microsoft.com/office/infopath/2007/PartnerControls">SECB</TermName>
          <TermId xmlns="http://schemas.microsoft.com/office/infopath/2007/PartnerControls">be6d98d4-e3c9-4e4b-a4a0-c7aa05d6cdda</TermId>
        </TermInfo>
        <TermInfo xmlns="http://schemas.microsoft.com/office/infopath/2007/PartnerControls">
          <TermName xmlns="http://schemas.microsoft.com/office/infopath/2007/PartnerControls">Statewide Emergency Communications Board</TermName>
          <TermId xmlns="http://schemas.microsoft.com/office/infopath/2007/PartnerControls">5ae4666f-9530-4aed-bf21-9012dc2a71ba</TermId>
        </TermInfo>
        <TermInfo xmlns="http://schemas.microsoft.com/office/infopath/2007/PartnerControls">
          <TermName xmlns="http://schemas.microsoft.com/office/infopath/2007/PartnerControls">Statewide Radio Board</TermName>
          <TermId xmlns="http://schemas.microsoft.com/office/infopath/2007/PartnerControls">3c9ffada-22ff-4548-94bf-9b913bb0408f</TermId>
        </TermInfo>
      </Terms>
    </TaxKeywordTaxHTField>
    <AttributeHTField0 xmlns="abd3aeb6-3919-4bfe-9c11-e70f7b027764">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853407b7-e2d0-474c-b533-89174228734e</TermId>
        </TermInfo>
      </Terms>
    </AttributeHTField0>
    <TaxCatchAll xmlns="68783203-d33a-45db-b13c-b2680815f121">
      <Value>21</Value>
      <Value>20</Value>
      <Value>8</Value>
      <Value>5</Value>
      <Value>32</Value>
      <Value>22</Value>
    </TaxCatchAll>
    <DivisionHTField0 xmlns="abd3aeb6-3919-4bfe-9c11-e70f7b027764">
      <Terms xmlns="http://schemas.microsoft.com/office/infopath/2007/PartnerControls">
        <TermInfo xmlns="http://schemas.microsoft.com/office/infopath/2007/PartnerControls">
          <TermName xmlns="http://schemas.microsoft.com/office/infopath/2007/PartnerControls">Emergency Communication Networks</TermName>
          <TermId xmlns="http://schemas.microsoft.com/office/infopath/2007/PartnerControls">8512c63d-9bdd-47e9-8232-8a9f3c6b66a3</TermId>
        </TermInfo>
      </Terms>
    </DivisionHTField0>
    <PersonaHTField0 xmlns="abd3aeb6-3919-4bfe-9c11-e70f7b027764">
      <Terms xmlns="http://schemas.microsoft.com/office/infopath/2007/PartnerControls">
        <TermInfo xmlns="http://schemas.microsoft.com/office/infopath/2007/PartnerControls">
          <TermName xmlns="http://schemas.microsoft.com/office/infopath/2007/PartnerControls">Citizen</TermName>
          <TermId xmlns="http://schemas.microsoft.com/office/infopath/2007/PartnerControls">9f4e46a4-5090-47fd-8e0e-578fd1f6ddad</TermId>
        </TermInfo>
      </Terms>
    </PersonaHTField0>
    <BoardandCommitteeHTField0 xmlns="abd3aeb6-3919-4bfe-9c11-e70f7b027764">
      <Terms xmlns="http://schemas.microsoft.com/office/infopath/2007/PartnerControls"/>
    </BoardandCommitteeHTField0>
    <CountyHTField0 xmlns="abd3aeb6-3919-4bfe-9c11-e70f7b027764">
      <Terms xmlns="http://schemas.microsoft.com/office/infopath/2007/PartnerControls"/>
    </CountyHTField0>
    <PublishingExpirationDate xmlns="http://schemas.microsoft.com/sharepoint/v3" xsi:nil="true"/>
    <CityHTField0 xmlns="abd3aeb6-3919-4bfe-9c11-e70f7b027764">
      <Terms xmlns="http://schemas.microsoft.com/office/infopath/2007/PartnerControls"/>
    </CityHTField0>
    <PublishingStartDate xmlns="http://schemas.microsoft.com/sharepoint/v3" xsi:nil="true"/>
    <ProgramHTField0 xmlns="abd3aeb6-3919-4bfe-9c11-e70f7b027764">
      <Terms xmlns="http://schemas.microsoft.com/office/infopath/2007/PartnerControls"/>
    </ProgramHTField0>
    <ResourceTypeHTField0 xmlns="abd3aeb6-3919-4bfe-9c11-e70f7b027764">
      <Terms xmlns="http://schemas.microsoft.com/office/infopath/2007/PartnerControls"/>
    </ResourceTypeHTField0>
  </documentManagement>
</p:properties>
</file>

<file path=customXml/itemProps1.xml><?xml version="1.0" encoding="utf-8"?>
<ds:datastoreItem xmlns:ds="http://schemas.openxmlformats.org/officeDocument/2006/customXml" ds:itemID="{10575AB3-B76D-41C2-9E6E-7363AC1A8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783203-d33a-45db-b13c-b2680815f121"/>
    <ds:schemaRef ds:uri="abd3aeb6-3919-4bfe-9c11-e70f7b0277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C08CFC-E029-45E0-BAAC-87A3C629493E}">
  <ds:schemaRefs>
    <ds:schemaRef ds:uri="http://schemas.microsoft.com/sharepoint/v3/contenttype/forms"/>
  </ds:schemaRefs>
</ds:datastoreItem>
</file>

<file path=customXml/itemProps3.xml><?xml version="1.0" encoding="utf-8"?>
<ds:datastoreItem xmlns:ds="http://schemas.openxmlformats.org/officeDocument/2006/customXml" ds:itemID="{B94ABA2F-7F70-4573-8224-C0703F616CEA}">
  <ds:schemaRefs>
    <ds:schemaRef ds:uri="http://schemas.microsoft.com/office/2006/documentManagement/types"/>
    <ds:schemaRef ds:uri="68783203-d33a-45db-b13c-b2680815f121"/>
    <ds:schemaRef ds:uri="http://purl.org/dc/elements/1.1/"/>
    <ds:schemaRef ds:uri="http://schemas.microsoft.com/office/2006/metadata/properties"/>
    <ds:schemaRef ds:uri="abd3aeb6-3919-4bfe-9c11-e70f7b027764"/>
    <ds:schemaRef ds:uri="http://schemas.microsoft.com/office/infopath/2007/PartnerControl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2765</TotalTime>
  <Words>959</Words>
  <Application>Microsoft Office PowerPoint</Application>
  <PresentationFormat>On-screen Show (4:3)</PresentationFormat>
  <Paragraphs>119</Paragraphs>
  <Slides>10</Slides>
  <Notes>10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1_Office Theme</vt:lpstr>
      <vt:lpstr>Custom Design</vt:lpstr>
      <vt:lpstr>1_Custom Design</vt:lpstr>
      <vt:lpstr>       </vt:lpstr>
      <vt:lpstr>What is FirstNet?</vt:lpstr>
      <vt:lpstr>PowerPoint Presentation</vt:lpstr>
      <vt:lpstr>Minnesota</vt:lpstr>
      <vt:lpstr>What is FirstNet?</vt:lpstr>
      <vt:lpstr>What is FirstNet? </vt:lpstr>
      <vt:lpstr>What is FirstNet?</vt:lpstr>
      <vt:lpstr>Phased Buildout</vt:lpstr>
      <vt:lpstr>Resources</vt:lpstr>
      <vt:lpstr>Questions?</vt:lpstr>
    </vt:vector>
  </TitlesOfParts>
  <Company>Dps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Curtice, Brian</dc:creator>
  <cp:keywords>Statewide Radio Board; Statewide Emergency Communications Board; SECB</cp:keywords>
  <cp:lastModifiedBy>Cunningham, John</cp:lastModifiedBy>
  <cp:revision>152</cp:revision>
  <cp:lastPrinted>2016-10-25T21:50:32Z</cp:lastPrinted>
  <dcterms:created xsi:type="dcterms:W3CDTF">2014-12-09T18:08:34Z</dcterms:created>
  <dcterms:modified xsi:type="dcterms:W3CDTF">2016-10-25T21:53:20Z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0x010100A45BE0E6CA64FF4582D3B7007FF49D1E</vt:lpwstr>
  </property>
  <property fmtid="{D5CDD505-2E9C-101B-9397-08002B2CF9AE}" pid="3" name="TaxKeyword">
    <vt:lpwstr>20;#SECB|be6d98d4-e3c9-4e4b-a4a0-c7aa05d6cdda;#22;#Statewide Emergency Communications Board|5ae4666f-9530-4aed-bf21-9012dc2a71ba;#21;#Statewide Radio Board|3c9ffada-22ff-4548-94bf-9b913bb0408f</vt:lpwstr>
  </property>
  <property fmtid="{D5CDD505-2E9C-101B-9397-08002B2CF9AE}" pid="4" name="Board and Committee">
    <vt:lpwstr/>
  </property>
  <property fmtid="{D5CDD505-2E9C-101B-9397-08002B2CF9AE}" pid="5" name="Persona">
    <vt:lpwstr>32;#Citizen|9f4e46a4-5090-47fd-8e0e-578fd1f6ddad</vt:lpwstr>
  </property>
  <property fmtid="{D5CDD505-2E9C-101B-9397-08002B2CF9AE}" pid="6" name="Program">
    <vt:lpwstr/>
  </property>
  <property fmtid="{D5CDD505-2E9C-101B-9397-08002B2CF9AE}" pid="7" name="Attribute">
    <vt:lpwstr>8;#Education|853407b7-e2d0-474c-b533-89174228734e</vt:lpwstr>
  </property>
  <property fmtid="{D5CDD505-2E9C-101B-9397-08002B2CF9AE}" pid="8" name="Division">
    <vt:lpwstr>5;#Emergency Communication Networks|8512c63d-9bdd-47e9-8232-8a9f3c6b66a3</vt:lpwstr>
  </property>
</Properties>
</file>