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4"/>
    <p:sldMasterId id="2147483696" r:id="rId5"/>
  </p:sldMasterIdLst>
  <p:sldIdLst>
    <p:sldId id="261" r:id="rId6"/>
    <p:sldId id="256" r:id="rId7"/>
    <p:sldId id="257" r:id="rId8"/>
    <p:sldId id="258" r:id="rId9"/>
    <p:sldId id="260" r:id="rId10"/>
  </p:sldIdLst>
  <p:sldSz cx="12192000" cy="16256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7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2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4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5"/>
            <a:ext cx="9144000" cy="39247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04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87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4052716"/>
            <a:ext cx="10515600" cy="676204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10878731"/>
            <a:ext cx="10515600" cy="3555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70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4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7"/>
            <a:ext cx="5157787" cy="87338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5937957"/>
            <a:ext cx="5183188" cy="87338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19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1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21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8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1" cy="115522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8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5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840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8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1" cy="1155229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8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10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43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63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7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4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8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35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6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2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0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82AEF-43E1-412C-AD64-FC2509AAEC4D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BE9FF-E44C-4413-A528-453264215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9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15066909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D987-23E2-4E96-A31C-C1F94269814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15066909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15066909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BD2AE-19E7-4954-8EB3-04F3823E5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5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5095048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 – 19</a:t>
            </a:r>
            <a:b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Checklist</a:t>
            </a:r>
            <a:b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3-14-2020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895" y="5960533"/>
            <a:ext cx="9686209" cy="7484798"/>
          </a:xfrm>
        </p:spPr>
      </p:pic>
    </p:spTree>
    <p:extLst>
      <p:ext uri="{BB962C8B-B14F-4D97-AF65-F5344CB8AC3E}">
        <p14:creationId xmlns:p14="http://schemas.microsoft.com/office/powerpoint/2010/main" val="23680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14EEBFE5-6BBF-4B89-88DC-8E02DC72C01B}"/>
              </a:ext>
            </a:extLst>
          </p:cNvPr>
          <p:cNvSpPr txBox="1">
            <a:spLocks/>
          </p:cNvSpPr>
          <p:nvPr/>
        </p:nvSpPr>
        <p:spPr>
          <a:xfrm>
            <a:off x="1316756" y="8162066"/>
            <a:ext cx="9183402" cy="224909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 smtClean="0"/>
              <a:t>1</a:t>
            </a:r>
            <a:r>
              <a:rPr lang="en-US" sz="1800" dirty="0"/>
              <a:t>. Does anyone have a fever, or cough, or respiratory distress?</a:t>
            </a:r>
          </a:p>
          <a:p>
            <a:pPr algn="l"/>
            <a:r>
              <a:rPr lang="en-US" sz="1800" dirty="0"/>
              <a:t>2. Is the Patient or Facility suspected to have COVID-19?</a:t>
            </a:r>
          </a:p>
          <a:p>
            <a:pPr algn="l"/>
            <a:r>
              <a:rPr lang="en-US" sz="1800" dirty="0"/>
              <a:t>3. Had previous contact with a COVID-19 patient? </a:t>
            </a:r>
          </a:p>
          <a:p>
            <a:pPr algn="l"/>
            <a:r>
              <a:rPr lang="en-US" sz="1800" dirty="0"/>
              <a:t>4. Is patient from a high-risk facility (Assisted Care, AFH, Nursing home, clinic, jail)?</a:t>
            </a:r>
          </a:p>
          <a:p>
            <a:pPr algn="l"/>
            <a:r>
              <a:rPr lang="en-US" sz="1800" dirty="0"/>
              <a:t>5. May require aerosol-generating procedures? </a:t>
            </a:r>
          </a:p>
          <a:p>
            <a:pPr algn="l"/>
            <a:r>
              <a:rPr lang="en-US" sz="1800" b="1" dirty="0"/>
              <a:t>If Yes to any question </a:t>
            </a:r>
            <a:r>
              <a:rPr lang="en-US" sz="1800" dirty="0"/>
              <a:t>= High Precaution </a:t>
            </a:r>
            <a:r>
              <a:rPr lang="en-US" sz="1800" b="1" dirty="0">
                <a:highlight>
                  <a:srgbClr val="FF0000"/>
                </a:highlight>
              </a:rPr>
              <a:t>Level III PPE</a:t>
            </a:r>
            <a:r>
              <a:rPr lang="en-US" sz="1800" b="1" dirty="0"/>
              <a:t>             If No to all questions </a:t>
            </a:r>
            <a:r>
              <a:rPr lang="en-US" sz="1800" dirty="0"/>
              <a:t>= Level II PPE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77A55A00-8E19-41C9-9E7C-80319295C8EC}"/>
              </a:ext>
            </a:extLst>
          </p:cNvPr>
          <p:cNvCxnSpPr>
            <a:cxnSpLocks/>
          </p:cNvCxnSpPr>
          <p:nvPr/>
        </p:nvCxnSpPr>
        <p:spPr>
          <a:xfrm>
            <a:off x="6173234" y="9831019"/>
            <a:ext cx="0" cy="307369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58BA2C3-9814-4EF6-A1D7-9502F80C1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2475" y="973799"/>
            <a:ext cx="9189114" cy="568133"/>
          </a:xfrm>
          <a:noFill/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Response Checklist - COVID-19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963AFC2-39AC-4430-B3F8-6BF59B3DAA44}"/>
              </a:ext>
            </a:extLst>
          </p:cNvPr>
          <p:cNvSpPr txBox="1"/>
          <p:nvPr/>
        </p:nvSpPr>
        <p:spPr>
          <a:xfrm>
            <a:off x="1322474" y="308057"/>
            <a:ext cx="918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highlight>
                  <a:srgbClr val="FF0000"/>
                </a:highlight>
              </a:rPr>
              <a:t>3_14_</a:t>
            </a:r>
            <a:r>
              <a:rPr lang="en-US" b="1" dirty="0" smtClean="0">
                <a:highlight>
                  <a:srgbClr val="FF0000"/>
                </a:highlight>
              </a:rPr>
              <a:t>2020 </a:t>
            </a:r>
            <a:r>
              <a:rPr lang="en-US" b="1" dirty="0">
                <a:highlight>
                  <a:srgbClr val="FF0000"/>
                </a:highlight>
              </a:rPr>
              <a:t>		Note: Subject to change based on current recommendations    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A1173BBE-B80A-451A-BF85-70692D6E8172}"/>
              </a:ext>
            </a:extLst>
          </p:cNvPr>
          <p:cNvSpPr txBox="1">
            <a:spLocks/>
          </p:cNvSpPr>
          <p:nvPr/>
        </p:nvSpPr>
        <p:spPr>
          <a:xfrm>
            <a:off x="1322474" y="1500626"/>
            <a:ext cx="9189114" cy="46655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/>
              <a:t>All EMS Responses - Medium Precautions - Level II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AEC0806B-DA8D-4586-B741-F38938F64DE6}"/>
              </a:ext>
            </a:extLst>
          </p:cNvPr>
          <p:cNvSpPr txBox="1">
            <a:spLocks/>
          </p:cNvSpPr>
          <p:nvPr/>
        </p:nvSpPr>
        <p:spPr>
          <a:xfrm>
            <a:off x="1325331" y="7645696"/>
            <a:ext cx="9183400" cy="51637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High Precautions - Level III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0C382E7-FB2A-460E-BC02-1BAE61984912}"/>
              </a:ext>
            </a:extLst>
          </p:cNvPr>
          <p:cNvSpPr txBox="1">
            <a:spLocks/>
          </p:cNvSpPr>
          <p:nvPr/>
        </p:nvSpPr>
        <p:spPr>
          <a:xfrm>
            <a:off x="1325330" y="2201500"/>
            <a:ext cx="9189114" cy="539316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/>
              <a:t>1. PPE – minimum for all providers:</a:t>
            </a:r>
          </a:p>
          <a:p>
            <a:pPr marL="525145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Gloves &amp; Standard Eye Protection &amp; N-95.</a:t>
            </a:r>
          </a:p>
          <a:p>
            <a:pPr marL="525145" indent="-285750" algn="l">
              <a:buFont typeface="Arial" panose="020B0604020202020204" pitchFamily="34" charset="0"/>
              <a:buChar char="•"/>
            </a:pPr>
            <a:r>
              <a:rPr lang="en-US" sz="1500" dirty="0">
                <a:highlight>
                  <a:srgbClr val="FFFF00"/>
                </a:highlight>
                <a:cs typeface="Calibri" panose="020F0502020204030204"/>
              </a:rPr>
              <a:t>After call, if patient determined to be effectively no risk for COVID-19, N-95 respirator may be stored in paper bag </a:t>
            </a:r>
            <a:r>
              <a:rPr lang="en-US" sz="1500" dirty="0" smtClean="0">
                <a:highlight>
                  <a:srgbClr val="FFFF00"/>
                </a:highlight>
                <a:cs typeface="Calibri" panose="020F0502020204030204"/>
              </a:rPr>
              <a:t>for</a:t>
            </a:r>
          </a:p>
          <a:p>
            <a:pPr marL="239395" algn="l"/>
            <a:r>
              <a:rPr lang="en-US" sz="1500" dirty="0" smtClean="0">
                <a:highlight>
                  <a:srgbClr val="FFFF00"/>
                </a:highlight>
                <a:cs typeface="Calibri" panose="020F0502020204030204"/>
              </a:rPr>
              <a:t>        </a:t>
            </a:r>
            <a:r>
              <a:rPr lang="en-US" sz="1500" dirty="0">
                <a:highlight>
                  <a:srgbClr val="FFFF00"/>
                </a:highlight>
                <a:cs typeface="Calibri" panose="020F0502020204030204"/>
              </a:rPr>
              <a:t>later use (keep for no longer than 8 hours).</a:t>
            </a:r>
          </a:p>
          <a:p>
            <a:pPr algn="l"/>
            <a:r>
              <a:rPr lang="en-US" sz="1800" b="1" dirty="0"/>
              <a:t>2. Door Triage/room scan/6 ft of separation: </a:t>
            </a:r>
          </a:p>
          <a:p>
            <a:pPr marL="628650" lvl="1" indent="-342900" algn="l">
              <a:buFont typeface="+mj-lt"/>
              <a:buAutoNum type="alphaUcPeriod"/>
            </a:pPr>
            <a:r>
              <a:rPr lang="en-US" sz="1800" dirty="0"/>
              <a:t>Does anyone have fever, cough, respiratory distress? YES- </a:t>
            </a:r>
            <a:r>
              <a:rPr lang="en-US" sz="1800" dirty="0">
                <a:highlight>
                  <a:srgbClr val="FF0000"/>
                </a:highlight>
              </a:rPr>
              <a:t>Level III PPE</a:t>
            </a:r>
          </a:p>
          <a:p>
            <a:pPr marL="628650" lvl="1" indent="-342900" algn="l">
              <a:buFont typeface="+mj-lt"/>
              <a:buAutoNum type="alphaUcPeriod"/>
            </a:pPr>
            <a:r>
              <a:rPr lang="en-US" sz="1800" dirty="0"/>
              <a:t>Dispatch positive screen for PPE? </a:t>
            </a:r>
            <a:r>
              <a:rPr lang="en-US" sz="1800" b="1" dirty="0"/>
              <a:t>YES-follow instructions 3 and 4 below:</a:t>
            </a:r>
          </a:p>
          <a:p>
            <a:pPr algn="l"/>
            <a:r>
              <a:rPr lang="en-US" sz="1800" b="1" dirty="0"/>
              <a:t>3. Treatment Precautions:</a:t>
            </a:r>
          </a:p>
          <a:p>
            <a:pPr marL="894715" lvl="1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Providers should have a low threshold for upgrading to Goggles/Face Shield</a:t>
            </a:r>
            <a:endParaRPr lang="en-US" sz="1800" b="1" dirty="0">
              <a:cs typeface="Calibri" panose="020F0502020204030204"/>
            </a:endParaRPr>
          </a:p>
          <a:p>
            <a:pPr marL="894715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If safe/feasible, consider having the patient brought to the entry point of the building.</a:t>
            </a:r>
            <a:endParaRPr lang="en-US" sz="1800" b="1" dirty="0">
              <a:highlight>
                <a:srgbClr val="00FF00"/>
              </a:highlight>
              <a:cs typeface="Calibri" panose="020F0502020204030204"/>
            </a:endParaRPr>
          </a:p>
          <a:p>
            <a:pPr marL="894715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Minimize providers in the building required for patient care. </a:t>
            </a:r>
            <a:endParaRPr lang="en-US" sz="1800" b="1" dirty="0">
              <a:highlight>
                <a:srgbClr val="00FF00"/>
              </a:highlight>
            </a:endParaRPr>
          </a:p>
          <a:p>
            <a:pPr marL="895335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Surgical mask for the patient, nasal cannula can be used under a surgical mask. </a:t>
            </a:r>
            <a:endParaRPr lang="en-US" sz="1800" dirty="0">
              <a:cs typeface="Calibri"/>
            </a:endParaRPr>
          </a:p>
          <a:p>
            <a:pPr marL="894715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A surgical mask can be placed over a non-rebreather mask. </a:t>
            </a:r>
            <a:endParaRPr lang="en-US" sz="1800" dirty="0">
              <a:cs typeface="Calibri"/>
            </a:endParaRPr>
          </a:p>
          <a:p>
            <a:pPr marL="894715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NO ORAL TEMPERATURES</a:t>
            </a:r>
            <a:endParaRPr lang="en-US" sz="1800" dirty="0">
              <a:cs typeface="Calibri"/>
            </a:endParaRPr>
          </a:p>
          <a:p>
            <a:pPr algn="l"/>
            <a:r>
              <a:rPr lang="en-US" sz="1800" b="1" dirty="0"/>
              <a:t>4. Transport Precautions: </a:t>
            </a:r>
          </a:p>
          <a:p>
            <a:pPr marL="894715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Driver will remove eye protection/gloves. Minimize providers in the back of unit.</a:t>
            </a:r>
            <a:endParaRPr lang="en-US" sz="1800" dirty="0">
              <a:cs typeface="Calibri" panose="020F0502020204030204"/>
            </a:endParaRPr>
          </a:p>
          <a:p>
            <a:pPr marL="894715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CDC guidance for ventilation during transport, see “Transporting Instructions.”</a:t>
            </a:r>
            <a:endParaRPr lang="en-US" sz="1800" dirty="0">
              <a:cs typeface="Calibri" panose="020F0502020204030204"/>
            </a:endParaRPr>
          </a:p>
          <a:p>
            <a:r>
              <a:rPr lang="en-US" sz="1700" b="1" dirty="0"/>
              <a:t> </a:t>
            </a:r>
            <a:r>
              <a:rPr lang="en-US" sz="1800" b="1" dirty="0"/>
              <a:t>Assisted care, adult family home, nursing home, clinic, jail, other high-risk facility = </a:t>
            </a:r>
            <a:r>
              <a:rPr lang="en-US" sz="1800" b="1" dirty="0">
                <a:highlight>
                  <a:srgbClr val="FF0000"/>
                </a:highlight>
              </a:rPr>
              <a:t>Level III PPE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xmlns="" id="{8C03A675-CD21-455A-A8AA-AC6FEF678C0B}"/>
              </a:ext>
            </a:extLst>
          </p:cNvPr>
          <p:cNvSpPr txBox="1">
            <a:spLocks/>
          </p:cNvSpPr>
          <p:nvPr/>
        </p:nvSpPr>
        <p:spPr>
          <a:xfrm>
            <a:off x="1316758" y="11662308"/>
            <a:ext cx="9183400" cy="354992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chemeClr val="bg1"/>
                </a:solidFill>
              </a:rPr>
              <a:t>Precautions for Aerosol Generating Procedures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0E2ED2A-922B-4F53-A0D8-7B026BA0DD74}"/>
              </a:ext>
            </a:extLst>
          </p:cNvPr>
          <p:cNvSpPr/>
          <p:nvPr/>
        </p:nvSpPr>
        <p:spPr>
          <a:xfrm>
            <a:off x="1316758" y="12023606"/>
            <a:ext cx="9183400" cy="3145413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anchor="t">
            <a:spAutoFit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patient condition REQUIRES use of invasive airway interventions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 III PPE required during all aerosol generating procedures: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BVM, Suctioning, CPAP, </a:t>
            </a:r>
            <a:r>
              <a:rPr lang="en-US" dirty="0" err="1">
                <a:latin typeface="Calibri"/>
                <a:ea typeface="Calibri" panose="020F0502020204030204" pitchFamily="34" charset="0"/>
                <a:cs typeface="Times New Roman"/>
              </a:rPr>
              <a:t>iGel</a:t>
            </a:r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, Intubation, Nebulized meds, NRB (if no surgical mask).</a:t>
            </a:r>
            <a:endParaRPr lang="en-US" dirty="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Nebulized meds used as a last resort-consider other appropriate treatments first.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BVMs should be equipped with HEPA filters.</a:t>
            </a:r>
            <a:endParaRPr lang="en-US" dirty="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Use Supraglottic airway (SGA) instead of intubation for suspected/known COVID-19 patients.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Intubation allowed if SGA will not oxygenate and ventilate.</a:t>
            </a:r>
            <a:endParaRPr lang="en-US" dirty="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USE VENTILATORS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Maximize area ventilation during these procedures-open doors, use exhaust fans.</a:t>
            </a:r>
            <a:endParaRPr lang="en-US" dirty="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Contact Medical Control as needed for guidance.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E6257FC-CF5E-4A32-81EB-6B0BBD2E2752}"/>
              </a:ext>
            </a:extLst>
          </p:cNvPr>
          <p:cNvSpPr txBox="1"/>
          <p:nvPr/>
        </p:nvSpPr>
        <p:spPr>
          <a:xfrm>
            <a:off x="9007710" y="8170300"/>
            <a:ext cx="1598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8CFEFCC8-967C-4E5E-8C9A-E358B4CEF2E3}"/>
              </a:ext>
            </a:extLst>
          </p:cNvPr>
          <p:cNvSpPr txBox="1"/>
          <p:nvPr/>
        </p:nvSpPr>
        <p:spPr>
          <a:xfrm>
            <a:off x="8796177" y="1134660"/>
            <a:ext cx="21726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DE4E573-5BB6-4627-9541-E91298D5946C}"/>
              </a:ext>
            </a:extLst>
          </p:cNvPr>
          <p:cNvSpPr txBox="1"/>
          <p:nvPr/>
        </p:nvSpPr>
        <p:spPr>
          <a:xfrm>
            <a:off x="8945526" y="11573284"/>
            <a:ext cx="1560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9FAEBC1-9007-46D7-B5B7-41E835056E64}"/>
              </a:ext>
            </a:extLst>
          </p:cNvPr>
          <p:cNvSpPr/>
          <p:nvPr/>
        </p:nvSpPr>
        <p:spPr>
          <a:xfrm>
            <a:off x="1322474" y="10417467"/>
            <a:ext cx="9189114" cy="120032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b="1" dirty="0"/>
              <a:t>PPE- gloves, N-95, goggles or face shield, and gown. Surgical mask on patient.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dirty="0"/>
              <a:t>Follow all Instructions in Level II</a:t>
            </a:r>
          </a:p>
          <a:p>
            <a:pPr marL="342900" indent="-342900">
              <a:buAutoNum type="arabicPeriod"/>
            </a:pPr>
            <a:r>
              <a:rPr lang="en-US" dirty="0"/>
              <a:t>Contact the MSO for support as needed.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Contact destination hospital and advise you have an isolation patient.</a:t>
            </a:r>
          </a:p>
        </p:txBody>
      </p:sp>
    </p:spTree>
    <p:extLst>
      <p:ext uri="{BB962C8B-B14F-4D97-AF65-F5344CB8AC3E}">
        <p14:creationId xmlns:p14="http://schemas.microsoft.com/office/powerpoint/2010/main" val="932492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xmlns="" id="{8C03A675-CD21-455A-A8AA-AC6FEF678C0B}"/>
              </a:ext>
            </a:extLst>
          </p:cNvPr>
          <p:cNvSpPr txBox="1">
            <a:spLocks/>
          </p:cNvSpPr>
          <p:nvPr/>
        </p:nvSpPr>
        <p:spPr>
          <a:xfrm>
            <a:off x="1208402" y="4096423"/>
            <a:ext cx="9629774" cy="558015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Decontamination Checklist 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xmlns="" id="{2CCA341B-01E2-4E82-8144-63EAEA4E45D8}"/>
              </a:ext>
            </a:extLst>
          </p:cNvPr>
          <p:cNvSpPr txBox="1">
            <a:spLocks/>
          </p:cNvSpPr>
          <p:nvPr/>
        </p:nvSpPr>
        <p:spPr>
          <a:xfrm>
            <a:off x="1208402" y="4654438"/>
            <a:ext cx="9629774" cy="543287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700" dirty="0"/>
              <a:t>Daily - Deep cleaning of stations and apparatus will be conducted </a:t>
            </a:r>
            <a:r>
              <a:rPr lang="en-US" sz="1700" dirty="0" smtClean="0"/>
              <a:t>after each run for service when coming in contact with patient.</a:t>
            </a:r>
            <a:endParaRPr lang="en-US" sz="1700" dirty="0"/>
          </a:p>
          <a:p>
            <a:pPr algn="l"/>
            <a:r>
              <a:rPr lang="en-US" sz="1700" b="1" u="sng" dirty="0"/>
              <a:t>ALL PRIMARY DECON TO BE DONE BEFORE ENTERING STATION. DO NOT CONTAMINATE STATION.</a:t>
            </a:r>
          </a:p>
          <a:p>
            <a:pPr algn="l"/>
            <a:r>
              <a:rPr lang="en-US" sz="1700" b="1" dirty="0"/>
              <a:t>PPE Use - N-95 Masks &amp; Gowns = </a:t>
            </a:r>
            <a:r>
              <a:rPr lang="en-US" sz="1700" b="1" u="sng" dirty="0"/>
              <a:t>single use</a:t>
            </a:r>
            <a:r>
              <a:rPr lang="en-US" sz="1700" b="1" dirty="0"/>
              <a:t>                     </a:t>
            </a:r>
            <a:r>
              <a:rPr lang="en-US" sz="1700" b="1" dirty="0" smtClean="0"/>
              <a:t>Eye </a:t>
            </a:r>
            <a:r>
              <a:rPr lang="en-US" sz="1700" b="1" dirty="0"/>
              <a:t>Protection and Goggles = </a:t>
            </a:r>
            <a:r>
              <a:rPr lang="en-US" sz="1700" b="1" u="sng" dirty="0"/>
              <a:t>decontaminate and reuse</a:t>
            </a:r>
            <a:r>
              <a:rPr lang="en-US" sz="1700" b="1" dirty="0"/>
              <a:t>.</a:t>
            </a:r>
          </a:p>
          <a:p>
            <a:pPr algn="l"/>
            <a:r>
              <a:rPr lang="en-US" sz="1700" b="1" dirty="0">
                <a:highlight>
                  <a:srgbClr val="FFFF00"/>
                </a:highlight>
              </a:rPr>
              <a:t>Level II </a:t>
            </a:r>
            <a:r>
              <a:rPr lang="en-US" sz="1700" dirty="0"/>
              <a:t>– Properly dispose of PPE. Wash hands. Deep clean apparatus.</a:t>
            </a:r>
          </a:p>
          <a:p>
            <a:pPr algn="l"/>
            <a:r>
              <a:rPr lang="en-US" sz="1700" b="1" dirty="0">
                <a:highlight>
                  <a:srgbClr val="FF0000"/>
                </a:highlight>
              </a:rPr>
              <a:t>Level III </a:t>
            </a:r>
            <a:r>
              <a:rPr lang="en-US" sz="1700" dirty="0" smtClean="0"/>
              <a:t>– EMS Transport </a:t>
            </a:r>
            <a:r>
              <a:rPr lang="en-US" sz="1700" dirty="0"/>
              <a:t>units </a:t>
            </a:r>
            <a:r>
              <a:rPr lang="en-US" sz="1700" b="1" dirty="0" smtClean="0"/>
              <a:t>Will </a:t>
            </a:r>
            <a:r>
              <a:rPr lang="en-US" sz="1700" b="1" dirty="0"/>
              <a:t>P</a:t>
            </a:r>
            <a:r>
              <a:rPr lang="en-US" sz="1700" b="1" dirty="0" smtClean="0"/>
              <a:t>erform </a:t>
            </a:r>
            <a:r>
              <a:rPr lang="en-US" sz="1700" b="1" dirty="0" smtClean="0"/>
              <a:t>D</a:t>
            </a:r>
            <a:r>
              <a:rPr lang="en-US" sz="1700" b="1" dirty="0" smtClean="0"/>
              <a:t>econtamination </a:t>
            </a:r>
            <a:r>
              <a:rPr lang="en-US" sz="1700" dirty="0"/>
              <a:t>at hospital:</a:t>
            </a:r>
          </a:p>
          <a:p>
            <a:pPr algn="l"/>
            <a:r>
              <a:rPr lang="en-US" sz="1900" dirty="0"/>
              <a:t>Properly dispose of PPE. Wash hands. Deep clean apparatus. Disinfect goggles then wash with soap/water. Launder uniforms as appropriate per agency infection control guidelines</a:t>
            </a:r>
          </a:p>
          <a:p>
            <a:pPr algn="l"/>
            <a:r>
              <a:rPr lang="en-US" sz="1700" b="1" u="sng" dirty="0">
                <a:highlight>
                  <a:srgbClr val="FFFF00"/>
                </a:highlight>
              </a:rPr>
              <a:t>If any aerosol generating procedures were performed on a COVID-19 SUSPICIOUS PATIENT (symptoms or possible contact with COVID </a:t>
            </a:r>
            <a:r>
              <a:rPr lang="en-US" sz="1700" b="1" u="sng" dirty="0" err="1">
                <a:highlight>
                  <a:srgbClr val="FFFF00"/>
                </a:highlight>
              </a:rPr>
              <a:t>pt</a:t>
            </a:r>
            <a:r>
              <a:rPr lang="en-US" sz="1700" b="1" u="sng" dirty="0">
                <a:highlight>
                  <a:srgbClr val="FFFF00"/>
                </a:highlight>
              </a:rPr>
              <a:t>) or any time providers feel that higher level </a:t>
            </a:r>
            <a:r>
              <a:rPr lang="en-US" sz="1700" b="1" u="sng" dirty="0" err="1">
                <a:highlight>
                  <a:srgbClr val="FFFF00"/>
                </a:highlight>
              </a:rPr>
              <a:t>decon</a:t>
            </a:r>
            <a:r>
              <a:rPr lang="en-US" sz="1700" b="1" u="sng" dirty="0">
                <a:highlight>
                  <a:srgbClr val="FFFF00"/>
                </a:highlight>
              </a:rPr>
              <a:t> is warranted</a:t>
            </a:r>
            <a:r>
              <a:rPr lang="en-US" sz="1700" dirty="0"/>
              <a:t>: </a:t>
            </a:r>
          </a:p>
          <a:p>
            <a:pPr algn="l"/>
            <a:r>
              <a:rPr lang="en-US" sz="1900" dirty="0" smtClean="0"/>
              <a:t>1. After </a:t>
            </a:r>
            <a:r>
              <a:rPr lang="en-US" sz="1900" dirty="0"/>
              <a:t>patient transfer, properly dispose of PPE and wash hands.</a:t>
            </a:r>
          </a:p>
          <a:p>
            <a:pPr algn="l"/>
            <a:r>
              <a:rPr lang="en-US" sz="1900" dirty="0" smtClean="0"/>
              <a:t>2. Deep </a:t>
            </a:r>
            <a:r>
              <a:rPr lang="en-US" sz="1900" dirty="0"/>
              <a:t>clean apparatus wearing PPE (see guidelines below). </a:t>
            </a:r>
            <a:r>
              <a:rPr lang="en-US" sz="1900" dirty="0" err="1"/>
              <a:t>Decon</a:t>
            </a:r>
            <a:r>
              <a:rPr lang="en-US" sz="1900" dirty="0"/>
              <a:t> boots with </a:t>
            </a:r>
            <a:r>
              <a:rPr lang="en-US" sz="1900" dirty="0" smtClean="0"/>
              <a:t>Simple Green.</a:t>
            </a:r>
            <a:endParaRPr lang="en-US" sz="1900" dirty="0"/>
          </a:p>
          <a:p>
            <a:pPr algn="l"/>
            <a:r>
              <a:rPr lang="en-US" sz="1900" dirty="0" smtClean="0"/>
              <a:t>3. Outside </a:t>
            </a:r>
            <a:r>
              <a:rPr lang="en-US" sz="1900" dirty="0"/>
              <a:t>rig or in hospital </a:t>
            </a:r>
            <a:r>
              <a:rPr lang="en-US" sz="1900" dirty="0" err="1"/>
              <a:t>D</a:t>
            </a:r>
            <a:r>
              <a:rPr lang="en-US" sz="1900" dirty="0" err="1" smtClean="0"/>
              <a:t>econ</a:t>
            </a:r>
            <a:r>
              <a:rPr lang="en-US" sz="1900" dirty="0" smtClean="0"/>
              <a:t> </a:t>
            </a:r>
            <a:r>
              <a:rPr lang="en-US" sz="1900" dirty="0"/>
              <a:t>room, doff and bag </a:t>
            </a:r>
            <a:r>
              <a:rPr lang="en-US" sz="1900" dirty="0" smtClean="0"/>
              <a:t>personal clothing</a:t>
            </a:r>
            <a:r>
              <a:rPr lang="en-US" sz="1900" dirty="0" smtClean="0"/>
              <a:t>, </a:t>
            </a:r>
            <a:r>
              <a:rPr lang="en-US" sz="1900" dirty="0"/>
              <a:t>don Tyvek suit. </a:t>
            </a:r>
          </a:p>
          <a:p>
            <a:pPr algn="l"/>
            <a:r>
              <a:rPr lang="en-US" sz="1900" dirty="0" smtClean="0"/>
              <a:t>4. Place </a:t>
            </a:r>
            <a:r>
              <a:rPr lang="en-US" sz="1900" dirty="0"/>
              <a:t>bagged </a:t>
            </a:r>
            <a:r>
              <a:rPr lang="en-US" sz="1900" dirty="0" smtClean="0"/>
              <a:t>personal clothing</a:t>
            </a:r>
            <a:r>
              <a:rPr lang="en-US" sz="1900" dirty="0" smtClean="0"/>
              <a:t> </a:t>
            </a:r>
            <a:r>
              <a:rPr lang="en-US" sz="1900" dirty="0"/>
              <a:t>in exterior compartment.</a:t>
            </a:r>
          </a:p>
          <a:p>
            <a:pPr algn="l"/>
            <a:r>
              <a:rPr lang="en-US" sz="1900" dirty="0" smtClean="0"/>
              <a:t>5. Return </a:t>
            </a:r>
            <a:r>
              <a:rPr lang="en-US" sz="1900" dirty="0"/>
              <a:t>to station. Launder </a:t>
            </a:r>
            <a:r>
              <a:rPr lang="en-US" sz="1900" dirty="0" smtClean="0"/>
              <a:t>personal clothing</a:t>
            </a:r>
            <a:r>
              <a:rPr lang="en-US" sz="1900" dirty="0" smtClean="0"/>
              <a:t> </a:t>
            </a:r>
            <a:r>
              <a:rPr lang="en-US" sz="1900" dirty="0"/>
              <a:t>wearing PPE.</a:t>
            </a:r>
          </a:p>
          <a:p>
            <a:pPr algn="l"/>
            <a:r>
              <a:rPr lang="en-US" sz="1900" dirty="0" smtClean="0"/>
              <a:t>6. Shower </a:t>
            </a:r>
            <a:r>
              <a:rPr lang="en-US" sz="1900" dirty="0"/>
              <a:t>and don fresh </a:t>
            </a:r>
            <a:r>
              <a:rPr lang="en-US" sz="1900" dirty="0" smtClean="0"/>
              <a:t>clothing</a:t>
            </a:r>
            <a:r>
              <a:rPr lang="en-US" sz="1900" dirty="0" smtClean="0"/>
              <a:t>.</a:t>
            </a:r>
            <a:endParaRPr lang="en-US" sz="1900" dirty="0"/>
          </a:p>
          <a:p>
            <a:pPr algn="l"/>
            <a:endParaRPr lang="en-US" sz="1700" dirty="0"/>
          </a:p>
          <a:p>
            <a:pPr algn="l"/>
            <a:endParaRPr lang="en-US" sz="1800" dirty="0">
              <a:highlight>
                <a:srgbClr val="FFFF00"/>
              </a:highlight>
            </a:endParaRP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1E76F68-A692-4F70-9085-7D4963B098DA}"/>
              </a:ext>
            </a:extLst>
          </p:cNvPr>
          <p:cNvSpPr/>
          <p:nvPr/>
        </p:nvSpPr>
        <p:spPr>
          <a:xfrm>
            <a:off x="1208402" y="10087313"/>
            <a:ext cx="9629773" cy="3992183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Merriweather"/>
              </a:rPr>
              <a:t>Cleaning EMS Transport Unit after Transporting a Patient with Suspected/Confirmed COVID-19  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 for maximum ventilation in patient compartment by keeping all doors open while delivering patient.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PPE for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EMS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gown and gloves minimum. Googles and mask if splashes or sprays anticipated.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Routine cleaning and disinfection procedures (e.g. using cleaners and water to pre-clean surfaces prior to applying disinfectant) are appropriate for SARS-CoV-2 (COVID-19). Pre-cleaning removes gross contaminants prior to disinfection.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directions on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 Green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bottle for thorough disinfection.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Clean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disinfect all surfaces that patient may have contacted and all surfaces that may have been contaminated by aerosol generation.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Clean and disinfect all reusable patient-care equipment before use on another patient. </a:t>
            </a:r>
            <a:endParaRPr lang="en-US" sz="1600" b="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76540F5-BF54-4FD0-85D1-9577BF453CE1}"/>
              </a:ext>
            </a:extLst>
          </p:cNvPr>
          <p:cNvSpPr txBox="1"/>
          <p:nvPr/>
        </p:nvSpPr>
        <p:spPr>
          <a:xfrm>
            <a:off x="7081594" y="9159966"/>
            <a:ext cx="3533395" cy="7386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highlight>
                  <a:srgbClr val="FF0000"/>
                </a:highlight>
              </a:rPr>
              <a:t>Note: </a:t>
            </a:r>
            <a:r>
              <a:rPr lang="en-US" sz="1400" b="1" dirty="0"/>
              <a:t>Crew members involved in aerosol generating procedures </a:t>
            </a:r>
            <a:r>
              <a:rPr lang="en-US" sz="1400" b="1" u="sng" dirty="0"/>
              <a:t>who do not transport</a:t>
            </a:r>
            <a:r>
              <a:rPr lang="en-US" sz="1200" b="1" dirty="0"/>
              <a:t>:</a:t>
            </a:r>
          </a:p>
          <a:p>
            <a:r>
              <a:rPr lang="en-US" sz="1400" b="1" dirty="0"/>
              <a:t>      See decon guidance on page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D5F8F0E-4039-4EE8-AED7-CBB31DD8DAC5}"/>
              </a:ext>
            </a:extLst>
          </p:cNvPr>
          <p:cNvSpPr txBox="1"/>
          <p:nvPr/>
        </p:nvSpPr>
        <p:spPr>
          <a:xfrm>
            <a:off x="1431589" y="478176"/>
            <a:ext cx="918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highlight>
                  <a:srgbClr val="FF0000"/>
                </a:highlight>
              </a:rPr>
              <a:t>3_14_2020</a:t>
            </a:r>
            <a:r>
              <a:rPr lang="en-US" b="1" dirty="0" smtClean="0">
                <a:highlight>
                  <a:srgbClr val="FF0000"/>
                </a:highlight>
              </a:rPr>
              <a:t> </a:t>
            </a:r>
            <a:r>
              <a:rPr lang="en-US" b="1" dirty="0">
                <a:highlight>
                  <a:srgbClr val="FF0000"/>
                </a:highlight>
              </a:rPr>
              <a:t>		Note: Subject to change based on current recommendations  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C1A3D73-BA84-4149-97AC-79490BBF3DD3}"/>
              </a:ext>
            </a:extLst>
          </p:cNvPr>
          <p:cNvSpPr txBox="1"/>
          <p:nvPr/>
        </p:nvSpPr>
        <p:spPr>
          <a:xfrm>
            <a:off x="1208402" y="1926598"/>
            <a:ext cx="9629774" cy="216982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latin typeface="Open Sans"/>
              </a:rPr>
              <a:t>Family members and contacts of patients with possible COVID-19 should </a:t>
            </a:r>
            <a:r>
              <a:rPr lang="en-US" sz="1500" b="1" dirty="0">
                <a:latin typeface="Open Sans"/>
              </a:rPr>
              <a:t>not </a:t>
            </a:r>
            <a:r>
              <a:rPr lang="en-US" sz="1500" dirty="0">
                <a:latin typeface="Open Sans"/>
              </a:rPr>
              <a:t>ride in the transport vehicle.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500" dirty="0">
              <a:latin typeface="Open Sans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latin typeface="Open Sans"/>
              </a:rPr>
              <a:t>Isolate the ambulance driver from the patient compartment.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500" dirty="0">
              <a:latin typeface="Open Sans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latin typeface="Open Sans"/>
              </a:rPr>
              <a:t>During transport, vehicle ventilation in both compartments should be on non-recirculated mode to maximize air changes that reduce potentially infectious particles in the vehicle. If the vehicle has a rear exhaust fan, use it to draw air away from the cab, toward the patient-care area, and out the back end of the vehicle.</a:t>
            </a:r>
          </a:p>
          <a:p>
            <a:endParaRPr lang="en-US" sz="1500" dirty="0">
              <a:latin typeface="Open Sans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latin typeface="Open Sans"/>
              </a:rPr>
              <a:t>Open the outside air vents in the driver area and turn on the ventilation fans to the highest setting.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CBBF2CC-C0B1-435B-B906-2FD29C411AC3}"/>
              </a:ext>
            </a:extLst>
          </p:cNvPr>
          <p:cNvSpPr txBox="1"/>
          <p:nvPr/>
        </p:nvSpPr>
        <p:spPr>
          <a:xfrm>
            <a:off x="1208402" y="1478588"/>
            <a:ext cx="9629773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Transporting Instructions </a:t>
            </a:r>
          </a:p>
        </p:txBody>
      </p:sp>
    </p:spTree>
    <p:extLst>
      <p:ext uri="{BB962C8B-B14F-4D97-AF65-F5344CB8AC3E}">
        <p14:creationId xmlns:p14="http://schemas.microsoft.com/office/powerpoint/2010/main" val="369801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AEAB53-D86E-4914-AA77-2604A8728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063" y="1106175"/>
            <a:ext cx="10515600" cy="552556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+mn-lt"/>
              </a:rPr>
              <a:t>PPE Precautions – Levels I, II, III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48F98AD8-F447-4503-91BD-FED3A2A3DFB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78082" y="2113707"/>
            <a:ext cx="2286000" cy="30480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76D03446-AD88-4406-961D-D448D7B0D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512" y="5632755"/>
            <a:ext cx="11047186" cy="55255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highlight>
                  <a:srgbClr val="008000"/>
                </a:highlight>
              </a:rPr>
              <a:t>Level I / Standard</a:t>
            </a:r>
            <a:r>
              <a:rPr lang="en-US" dirty="0"/>
              <a:t>        </a:t>
            </a:r>
            <a:r>
              <a:rPr lang="en-US" dirty="0">
                <a:highlight>
                  <a:srgbClr val="FFFF00"/>
                </a:highlight>
              </a:rPr>
              <a:t>Level II / Medium</a:t>
            </a:r>
            <a:r>
              <a:rPr lang="en-US" dirty="0"/>
              <a:t>	    </a:t>
            </a:r>
            <a:r>
              <a:rPr lang="en-US" dirty="0">
                <a:highlight>
                  <a:srgbClr val="FF0000"/>
                </a:highlight>
              </a:rPr>
              <a:t>Level III / High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73E3C6B-9F54-4340-B915-F5E963CB2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1174" y="2121743"/>
            <a:ext cx="2286000" cy="30480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A3BA4F4-54E2-4FD0-A9D1-028F19586FB2}"/>
              </a:ext>
            </a:extLst>
          </p:cNvPr>
          <p:cNvSpPr txBox="1"/>
          <p:nvPr/>
        </p:nvSpPr>
        <p:spPr>
          <a:xfrm>
            <a:off x="680028" y="7564401"/>
            <a:ext cx="36352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cs typeface="Calibri" panose="020F0502020204030204" pitchFamily="34" charset="0"/>
              </a:rPr>
              <a:t>Donning PPE Sequence: </a:t>
            </a:r>
            <a:r>
              <a:rPr lang="en-US" b="1" dirty="0">
                <a:solidFill>
                  <a:srgbClr val="FF0000"/>
                </a:solidFill>
                <a:cs typeface="Calibri" panose="020F0502020204030204" pitchFamily="34" charset="0"/>
              </a:rPr>
              <a:t>M</a:t>
            </a:r>
            <a:r>
              <a:rPr lang="en-US" b="1" dirty="0">
                <a:solidFill>
                  <a:srgbClr val="00B050"/>
                </a:solidFill>
                <a:cs typeface="Calibri" panose="020F0502020204030204" pitchFamily="34" charset="0"/>
              </a:rPr>
              <a:t>E</a:t>
            </a:r>
            <a:r>
              <a:rPr lang="en-US" b="1" dirty="0">
                <a:solidFill>
                  <a:srgbClr val="0070C0"/>
                </a:solidFill>
                <a:cs typeface="Calibri" panose="020F0502020204030204" pitchFamily="34" charset="0"/>
              </a:rPr>
              <a:t>G</a:t>
            </a:r>
            <a:r>
              <a:rPr lang="en-US" b="1" dirty="0">
                <a:solidFill>
                  <a:srgbClr val="C00000"/>
                </a:solidFill>
                <a:cs typeface="Calibri" panose="020F0502020204030204" pitchFamily="34" charset="0"/>
              </a:rPr>
              <a:t>G</a:t>
            </a:r>
          </a:p>
          <a:p>
            <a:pPr>
              <a:tabLst>
                <a:tab pos="457200" algn="l"/>
              </a:tabLst>
            </a:pPr>
            <a:endParaRPr lang="en-US" dirty="0"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tabLst>
                <a:tab pos="548640" algn="l"/>
              </a:tabLst>
            </a:pPr>
            <a:r>
              <a:rPr lang="en-US" b="1" dirty="0">
                <a:solidFill>
                  <a:srgbClr val="FF0000"/>
                </a:solidFill>
                <a:cs typeface="Calibri" panose="020F0502020204030204" pitchFamily="34" charset="0"/>
              </a:rPr>
              <a:t> M</a:t>
            </a:r>
            <a:r>
              <a:rPr lang="en-US" dirty="0">
                <a:solidFill>
                  <a:srgbClr val="303030"/>
                </a:solidFill>
                <a:cs typeface="Calibri" panose="020F0502020204030204" pitchFamily="34" charset="0"/>
              </a:rPr>
              <a:t>ask</a:t>
            </a:r>
            <a:endParaRPr lang="en-US" dirty="0"/>
          </a:p>
          <a:p>
            <a:pPr marL="342900" indent="-342900">
              <a:buFont typeface="+mj-lt"/>
              <a:buAutoNum type="arabicPeriod"/>
              <a:tabLst>
                <a:tab pos="548640" algn="l"/>
              </a:tabLst>
            </a:pPr>
            <a:r>
              <a:rPr lang="en-US" b="1" dirty="0">
                <a:solidFill>
                  <a:srgbClr val="00B050"/>
                </a:solidFill>
                <a:cs typeface="Calibri" panose="020F0502020204030204" pitchFamily="34" charset="0"/>
              </a:rPr>
              <a:t> E</a:t>
            </a:r>
            <a:r>
              <a:rPr lang="en-US" dirty="0">
                <a:solidFill>
                  <a:srgbClr val="303030"/>
                </a:solidFill>
                <a:cs typeface="Calibri" panose="020F0502020204030204" pitchFamily="34" charset="0"/>
              </a:rPr>
              <a:t>yes</a:t>
            </a:r>
            <a:endParaRPr lang="en-US" dirty="0"/>
          </a:p>
          <a:p>
            <a:pPr marL="342900" indent="-342900">
              <a:buFont typeface="+mj-lt"/>
              <a:buAutoNum type="arabicPeriod"/>
              <a:tabLst>
                <a:tab pos="548640" algn="l"/>
              </a:tabLst>
            </a:pPr>
            <a:r>
              <a:rPr lang="en-US" b="1" dirty="0">
                <a:solidFill>
                  <a:srgbClr val="0070C0"/>
                </a:solidFill>
                <a:cs typeface="Calibri" panose="020F0502020204030204" pitchFamily="34" charset="0"/>
              </a:rPr>
              <a:t> G</a:t>
            </a:r>
            <a:r>
              <a:rPr lang="en-US" dirty="0">
                <a:solidFill>
                  <a:srgbClr val="303030"/>
                </a:solidFill>
                <a:cs typeface="Calibri" panose="020F0502020204030204" pitchFamily="34" charset="0"/>
              </a:rPr>
              <a:t>own</a:t>
            </a:r>
            <a:endParaRPr lang="en-US" dirty="0"/>
          </a:p>
          <a:p>
            <a:pPr marL="342900" indent="-342900">
              <a:buFont typeface="+mj-lt"/>
              <a:buAutoNum type="arabicPeriod"/>
              <a:tabLst>
                <a:tab pos="548640" algn="l"/>
              </a:tabLst>
            </a:pPr>
            <a:r>
              <a:rPr lang="en-US" dirty="0">
                <a:solidFill>
                  <a:srgbClr val="AD010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G</a:t>
            </a:r>
            <a:r>
              <a:rPr lang="en-US" dirty="0">
                <a:ea typeface="Times New Roman" panose="02020603050405020304" pitchFamily="18" charset="0"/>
                <a:cs typeface="Calibri" panose="020F0502020204030204" pitchFamily="34" charset="0"/>
              </a:rPr>
              <a:t>loves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0685877-E247-4084-89CF-FA52444F13F2}"/>
              </a:ext>
            </a:extLst>
          </p:cNvPr>
          <p:cNvSpPr txBox="1"/>
          <p:nvPr/>
        </p:nvSpPr>
        <p:spPr>
          <a:xfrm>
            <a:off x="4446055" y="7564401"/>
            <a:ext cx="61752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To Doff PPE, just reverse the donning sequence: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pPr>
              <a:tabLst>
                <a:tab pos="457200" algn="l"/>
              </a:tabLst>
            </a:pPr>
            <a:endParaRPr lang="en-US" dirty="0"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rgbClr val="C00000"/>
                </a:solidFill>
                <a:ea typeface="Times New Roman" panose="02020603050405020304" pitchFamily="18" charset="0"/>
              </a:rPr>
              <a:t>  G</a:t>
            </a:r>
            <a:r>
              <a:rPr lang="en-US" dirty="0">
                <a:ea typeface="Times New Roman" panose="02020603050405020304" pitchFamily="18" charset="0"/>
              </a:rPr>
              <a:t>loves</a:t>
            </a:r>
            <a:endParaRPr lang="en-US" dirty="0"/>
          </a:p>
          <a:p>
            <a:pPr marL="34290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G</a:t>
            </a:r>
            <a:r>
              <a:rPr lang="en-US" dirty="0" smtClean="0">
                <a:ea typeface="Times New Roman" panose="02020603050405020304" pitchFamily="18" charset="0"/>
              </a:rPr>
              <a:t>own / Tyvek Suit - </a:t>
            </a:r>
            <a:r>
              <a:rPr lang="en-US" dirty="0">
                <a:ea typeface="Times New Roman" panose="02020603050405020304" pitchFamily="18" charset="0"/>
              </a:rPr>
              <a:t>Wash Hands</a:t>
            </a:r>
            <a:endParaRPr lang="en-US" dirty="0"/>
          </a:p>
          <a:p>
            <a:pPr marL="34290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rgbClr val="00B050"/>
                </a:solidFill>
                <a:ea typeface="Times New Roman" panose="02020603050405020304" pitchFamily="18" charset="0"/>
              </a:rPr>
              <a:t>  E</a:t>
            </a:r>
            <a:r>
              <a:rPr lang="en-US" dirty="0">
                <a:ea typeface="Times New Roman" panose="02020603050405020304" pitchFamily="18" charset="0"/>
              </a:rPr>
              <a:t>yes</a:t>
            </a:r>
            <a:endParaRPr lang="en-US" dirty="0"/>
          </a:p>
          <a:p>
            <a:pPr marL="34290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rgbClr val="FF0000"/>
                </a:solidFill>
                <a:ea typeface="Times New Roman" panose="02020603050405020304" pitchFamily="18" charset="0"/>
              </a:rPr>
              <a:t>  M</a:t>
            </a:r>
            <a:r>
              <a:rPr lang="en-US" dirty="0">
                <a:ea typeface="Times New Roman" panose="02020603050405020304" pitchFamily="18" charset="0"/>
              </a:rPr>
              <a:t>ask- Wash Hands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  <a:ea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6B5BB7F-70A4-4490-81A9-BF1FEA94B241}"/>
              </a:ext>
            </a:extLst>
          </p:cNvPr>
          <p:cNvSpPr/>
          <p:nvPr/>
        </p:nvSpPr>
        <p:spPr>
          <a:xfrm>
            <a:off x="492990" y="9966361"/>
            <a:ext cx="10889673" cy="34623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B37E69-61F4-4117-9160-DD2C33D1D662}"/>
              </a:ext>
            </a:extLst>
          </p:cNvPr>
          <p:cNvSpPr txBox="1"/>
          <p:nvPr/>
        </p:nvSpPr>
        <p:spPr>
          <a:xfrm>
            <a:off x="809337" y="10090823"/>
            <a:ext cx="94419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/>
              <a:t>Decon</a:t>
            </a:r>
            <a:r>
              <a:rPr lang="en-US" b="1" u="sng" dirty="0"/>
              <a:t> guidance for non-transport crews when aerosol generating procedures were performed on  COVID-19 SUSPICIOUS PATIENT</a:t>
            </a:r>
          </a:p>
          <a:p>
            <a:r>
              <a:rPr lang="en-US" dirty="0"/>
              <a:t>AT SCENE:</a:t>
            </a:r>
          </a:p>
          <a:p>
            <a:pPr marL="342900" indent="-342900">
              <a:buAutoNum type="arabicParenR"/>
            </a:pPr>
            <a:r>
              <a:rPr lang="en-US" dirty="0"/>
              <a:t>Doff and bag all PPE. </a:t>
            </a:r>
          </a:p>
          <a:p>
            <a:pPr marL="342900" indent="-342900">
              <a:buAutoNum type="arabicParenR"/>
            </a:pPr>
            <a:r>
              <a:rPr lang="en-US" dirty="0"/>
              <a:t>Decon boots.</a:t>
            </a:r>
          </a:p>
          <a:p>
            <a:pPr marL="342900" indent="-342900">
              <a:buAutoNum type="arabicParenR"/>
            </a:pPr>
            <a:r>
              <a:rPr lang="en-US" dirty="0"/>
              <a:t>Doff and bag </a:t>
            </a:r>
            <a:r>
              <a:rPr lang="en-US" dirty="0" smtClean="0"/>
              <a:t>FF Personal Clothing.</a:t>
            </a:r>
            <a:endParaRPr lang="en-US" dirty="0"/>
          </a:p>
          <a:p>
            <a:pPr marL="342900" indent="-342900">
              <a:buAutoNum type="arabicParenR"/>
            </a:pPr>
            <a:r>
              <a:rPr lang="en-US" dirty="0"/>
              <a:t>Don Tyvek suit.</a:t>
            </a:r>
          </a:p>
          <a:p>
            <a:pPr marL="342900" indent="-342900">
              <a:buAutoNum type="arabicParenR"/>
            </a:pPr>
            <a:r>
              <a:rPr lang="en-US" dirty="0"/>
              <a:t>Bagged </a:t>
            </a:r>
            <a:r>
              <a:rPr lang="en-US" dirty="0" smtClean="0"/>
              <a:t>FF Personal Clothing </a:t>
            </a:r>
            <a:r>
              <a:rPr lang="en-US" dirty="0"/>
              <a:t>placed in exterior compartment.</a:t>
            </a:r>
          </a:p>
          <a:p>
            <a:pPr marL="342900" indent="-342900">
              <a:buAutoNum type="arabicParenR"/>
            </a:pPr>
            <a:r>
              <a:rPr lang="en-US" dirty="0"/>
              <a:t>Return to station.</a:t>
            </a:r>
          </a:p>
          <a:p>
            <a:pPr marL="342900" indent="-342900">
              <a:buAutoNum type="arabicParenR"/>
            </a:pPr>
            <a:r>
              <a:rPr lang="en-US" dirty="0"/>
              <a:t>Launder </a:t>
            </a:r>
            <a:r>
              <a:rPr lang="en-US" dirty="0" smtClean="0"/>
              <a:t>contaminated clothing </a:t>
            </a:r>
            <a:r>
              <a:rPr lang="en-US" dirty="0"/>
              <a:t>wearing PPE.</a:t>
            </a:r>
          </a:p>
          <a:p>
            <a:pPr marL="342900" indent="-342900">
              <a:buAutoNum type="arabicParenR"/>
            </a:pPr>
            <a:r>
              <a:rPr lang="en-US" dirty="0"/>
              <a:t>Shower and don fresh </a:t>
            </a:r>
            <a:r>
              <a:rPr lang="en-US" dirty="0" smtClean="0"/>
              <a:t>clothing.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54DB38A-0F32-4BFE-9E9E-77CC2292CA49}"/>
              </a:ext>
            </a:extLst>
          </p:cNvPr>
          <p:cNvSpPr txBox="1"/>
          <p:nvPr/>
        </p:nvSpPr>
        <p:spPr>
          <a:xfrm>
            <a:off x="5494490" y="12406118"/>
            <a:ext cx="5814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unable to decon at scene:</a:t>
            </a:r>
          </a:p>
          <a:p>
            <a:r>
              <a:rPr lang="en-US" dirty="0"/>
              <a:t>Do steps 1-4 on ramp-NOT INSIDE THE BAY</a:t>
            </a:r>
          </a:p>
          <a:p>
            <a:r>
              <a:rPr lang="en-US" dirty="0"/>
              <a:t>Decon inside of rig wearing PPE per instructions on page 2.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476CC43-1B31-4BEC-B721-087C395C0B18}"/>
              </a:ext>
            </a:extLst>
          </p:cNvPr>
          <p:cNvSpPr/>
          <p:nvPr/>
        </p:nvSpPr>
        <p:spPr>
          <a:xfrm>
            <a:off x="5478759" y="12431276"/>
            <a:ext cx="5814350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69DE30FF-7B3F-4CA4-935A-1DC0BA3E15E3}"/>
              </a:ext>
            </a:extLst>
          </p:cNvPr>
          <p:cNvCxnSpPr>
            <a:cxnSpLocks/>
          </p:cNvCxnSpPr>
          <p:nvPr/>
        </p:nvCxnSpPr>
        <p:spPr>
          <a:xfrm flipV="1">
            <a:off x="979204" y="1831861"/>
            <a:ext cx="2683755" cy="352227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C19A3C88-990B-423B-9850-271DA6F99F6F}"/>
              </a:ext>
            </a:extLst>
          </p:cNvPr>
          <p:cNvCxnSpPr>
            <a:cxnSpLocks/>
          </p:cNvCxnSpPr>
          <p:nvPr/>
        </p:nvCxnSpPr>
        <p:spPr>
          <a:xfrm flipH="1" flipV="1">
            <a:off x="963194" y="1851623"/>
            <a:ext cx="2658139" cy="35882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E85BBE5D-398A-4E59-869D-EDE44D8264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44477" y="2446834"/>
            <a:ext cx="3059271" cy="2294453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E162254-CEEF-4DAD-A963-CC849922F6DD}"/>
              </a:ext>
            </a:extLst>
          </p:cNvPr>
          <p:cNvSpPr txBox="1"/>
          <p:nvPr/>
        </p:nvSpPr>
        <p:spPr>
          <a:xfrm>
            <a:off x="1322474" y="308057"/>
            <a:ext cx="918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highlight>
                  <a:srgbClr val="FF0000"/>
                </a:highlight>
              </a:rPr>
              <a:t>3_14_2020</a:t>
            </a:r>
            <a:r>
              <a:rPr lang="en-US" b="1" dirty="0">
                <a:highlight>
                  <a:srgbClr val="FF0000"/>
                </a:highlight>
              </a:rPr>
              <a:t>		Note: Subject to change based on current recommendations  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3A31E4D-7E6D-409A-AC38-6085F93D65FA}"/>
              </a:ext>
            </a:extLst>
          </p:cNvPr>
          <p:cNvSpPr txBox="1"/>
          <p:nvPr/>
        </p:nvSpPr>
        <p:spPr>
          <a:xfrm>
            <a:off x="4957408" y="6229332"/>
            <a:ext cx="1913532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-Gloves</a:t>
            </a:r>
          </a:p>
          <a:p>
            <a:r>
              <a:rPr lang="en-US" sz="1600" b="1" dirty="0"/>
              <a:t>-N-95</a:t>
            </a:r>
          </a:p>
          <a:p>
            <a:r>
              <a:rPr lang="en-US" sz="1600" b="1" dirty="0"/>
              <a:t>-Eye Pro or Goggles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17A9F93B-1F9E-4BBC-A57D-C8767DDC3884}"/>
              </a:ext>
            </a:extLst>
          </p:cNvPr>
          <p:cNvSpPr/>
          <p:nvPr/>
        </p:nvSpPr>
        <p:spPr>
          <a:xfrm>
            <a:off x="507358" y="7564401"/>
            <a:ext cx="10889671" cy="19068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13F3CBD-557A-4DAA-A345-2CC4DF96425C}"/>
              </a:ext>
            </a:extLst>
          </p:cNvPr>
          <p:cNvSpPr txBox="1"/>
          <p:nvPr/>
        </p:nvSpPr>
        <p:spPr>
          <a:xfrm>
            <a:off x="8401665" y="6231086"/>
            <a:ext cx="2088930" cy="107721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-Gloves</a:t>
            </a:r>
          </a:p>
          <a:p>
            <a:r>
              <a:rPr lang="en-US" sz="1600" b="1" dirty="0"/>
              <a:t>-N-95</a:t>
            </a:r>
          </a:p>
          <a:p>
            <a:r>
              <a:rPr lang="en-US" sz="1600" b="1" dirty="0"/>
              <a:t>-Goggles/Face Shield</a:t>
            </a:r>
          </a:p>
          <a:p>
            <a:r>
              <a:rPr lang="en-US" sz="1600" b="1" dirty="0"/>
              <a:t>-</a:t>
            </a:r>
            <a:r>
              <a:rPr lang="en-US" sz="1600" b="1" dirty="0" smtClean="0"/>
              <a:t>Gown / Tyvek Suit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315835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42EB72-5791-489C-BBA6-ABDD3B203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095729"/>
            <a:ext cx="7886700" cy="16271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667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67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67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67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67" b="1" dirty="0">
                <a:latin typeface="Arial" panose="020B0604020202020204" pitchFamily="34" charset="0"/>
                <a:cs typeface="Arial" panose="020B0604020202020204" pitchFamily="34" charset="0"/>
              </a:rPr>
              <a:t>Care of the infectious patient needing oxygen or advanced airway management</a:t>
            </a:r>
            <a:r>
              <a:rPr lang="en-US" sz="3733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733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4E9C587F-A0AC-416E-899B-F7E1D59E3B8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5400000">
            <a:off x="2429796" y="5634773"/>
            <a:ext cx="3048000" cy="40640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0882E4D4-3314-4E14-BCE9-F90F51E2E9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5400000">
            <a:off x="2429796" y="10501713"/>
            <a:ext cx="3048000" cy="406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D967218-6E68-4DB5-BE97-B92CB49D3E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702809" y="5634773"/>
            <a:ext cx="3048000" cy="406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072ACBF-F72B-47C0-862D-BE634B6326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6714207" y="10501713"/>
            <a:ext cx="3048000" cy="4064000"/>
          </a:xfrm>
          <a:prstGeom prst="rect">
            <a:avLst/>
          </a:prstGeom>
        </p:spPr>
      </p:pic>
      <p:sp>
        <p:nvSpPr>
          <p:cNvPr id="10" name="Plus Sign 9">
            <a:extLst>
              <a:ext uri="{FF2B5EF4-FFF2-40B4-BE49-F238E27FC236}">
                <a16:creationId xmlns:a16="http://schemas.microsoft.com/office/drawing/2014/main" xmlns="" id="{943236E0-CE0D-4A63-BE5D-2F344305A73F}"/>
              </a:ext>
            </a:extLst>
          </p:cNvPr>
          <p:cNvSpPr/>
          <p:nvPr/>
        </p:nvSpPr>
        <p:spPr>
          <a:xfrm>
            <a:off x="3640667" y="7551535"/>
            <a:ext cx="356981" cy="326035"/>
          </a:xfrm>
          <a:prstGeom prst="math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Plus Sign 10">
            <a:extLst>
              <a:ext uri="{FF2B5EF4-FFF2-40B4-BE49-F238E27FC236}">
                <a16:creationId xmlns:a16="http://schemas.microsoft.com/office/drawing/2014/main" xmlns="" id="{4B9F7F5D-286F-4A54-81F3-63762B86354C}"/>
              </a:ext>
            </a:extLst>
          </p:cNvPr>
          <p:cNvSpPr/>
          <p:nvPr/>
        </p:nvSpPr>
        <p:spPr>
          <a:xfrm>
            <a:off x="7540241" y="7455978"/>
            <a:ext cx="364619" cy="421591"/>
          </a:xfrm>
          <a:prstGeom prst="math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Plus Sign 11">
            <a:extLst>
              <a:ext uri="{FF2B5EF4-FFF2-40B4-BE49-F238E27FC236}">
                <a16:creationId xmlns:a16="http://schemas.microsoft.com/office/drawing/2014/main" xmlns="" id="{B5ACD168-B683-4A88-B719-DBE7C28F959D}"/>
              </a:ext>
            </a:extLst>
          </p:cNvPr>
          <p:cNvSpPr/>
          <p:nvPr/>
        </p:nvSpPr>
        <p:spPr>
          <a:xfrm>
            <a:off x="3941925" y="12531815"/>
            <a:ext cx="307649" cy="296253"/>
          </a:xfrm>
          <a:prstGeom prst="math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Plus Sign 12">
            <a:extLst>
              <a:ext uri="{FF2B5EF4-FFF2-40B4-BE49-F238E27FC236}">
                <a16:creationId xmlns:a16="http://schemas.microsoft.com/office/drawing/2014/main" xmlns="" id="{A7DCC402-5AE5-4C19-9C83-654E99DA574F}"/>
              </a:ext>
            </a:extLst>
          </p:cNvPr>
          <p:cNvSpPr/>
          <p:nvPr/>
        </p:nvSpPr>
        <p:spPr>
          <a:xfrm>
            <a:off x="4550756" y="12531815"/>
            <a:ext cx="307649" cy="296253"/>
          </a:xfrm>
          <a:prstGeom prst="math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Plus Sign 13">
            <a:extLst>
              <a:ext uri="{FF2B5EF4-FFF2-40B4-BE49-F238E27FC236}">
                <a16:creationId xmlns:a16="http://schemas.microsoft.com/office/drawing/2014/main" xmlns="" id="{974A6094-BF11-4BBB-9594-D4BF96CE9366}"/>
              </a:ext>
            </a:extLst>
          </p:cNvPr>
          <p:cNvSpPr/>
          <p:nvPr/>
        </p:nvSpPr>
        <p:spPr>
          <a:xfrm>
            <a:off x="8301885" y="12449206"/>
            <a:ext cx="262071" cy="234533"/>
          </a:xfrm>
          <a:prstGeom prst="math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Plus Sign 14">
            <a:extLst>
              <a:ext uri="{FF2B5EF4-FFF2-40B4-BE49-F238E27FC236}">
                <a16:creationId xmlns:a16="http://schemas.microsoft.com/office/drawing/2014/main" xmlns="" id="{5F59CDAA-C506-4F2A-A689-223BE293A575}"/>
              </a:ext>
            </a:extLst>
          </p:cNvPr>
          <p:cNvSpPr/>
          <p:nvPr/>
        </p:nvSpPr>
        <p:spPr>
          <a:xfrm>
            <a:off x="8944361" y="12449206"/>
            <a:ext cx="262071" cy="234533"/>
          </a:xfrm>
          <a:prstGeom prst="math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D48B73B-03DB-4009-9835-3F92B1723046}"/>
              </a:ext>
            </a:extLst>
          </p:cNvPr>
          <p:cNvSpPr txBox="1"/>
          <p:nvPr/>
        </p:nvSpPr>
        <p:spPr>
          <a:xfrm>
            <a:off x="1985297" y="4815971"/>
            <a:ext cx="4000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Nasal Cannula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nasal cannula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surgical mask over the face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Titrate oxygen flow rate from 2-6 LPM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872FC31-CF85-4F32-8530-50CDA487DB41}"/>
              </a:ext>
            </a:extLst>
          </p:cNvPr>
          <p:cNvSpPr txBox="1"/>
          <p:nvPr/>
        </p:nvSpPr>
        <p:spPr>
          <a:xfrm>
            <a:off x="6145613" y="4768799"/>
            <a:ext cx="406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Non-Rebreather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non-rebreather mask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surgical mask over the face on top of NRB mask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Titrate oxygen flow rate from 6-15 LPM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F95823D-BD47-4DAA-BEC6-D1B3F8A9200C}"/>
              </a:ext>
            </a:extLst>
          </p:cNvPr>
          <p:cNvSpPr txBox="1"/>
          <p:nvPr/>
        </p:nvSpPr>
        <p:spPr>
          <a:xfrm>
            <a:off x="1921796" y="9624229"/>
            <a:ext cx="406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BVM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HEPA filter on exhalation port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and maintain mask seal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Titrate oxygen flow rate to patient need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BCCCD35-B495-4691-AA1B-392BF05A3062}"/>
              </a:ext>
            </a:extLst>
          </p:cNvPr>
          <p:cNvSpPr txBox="1"/>
          <p:nvPr/>
        </p:nvSpPr>
        <p:spPr>
          <a:xfrm>
            <a:off x="6235167" y="9655496"/>
            <a:ext cx="406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I-gel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HEPA filter on exhalation port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ETCO2</a:t>
            </a:r>
          </a:p>
          <a:p>
            <a:pPr marL="304792" indent="-304792" defTabSz="609585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I-gel is seated appropriately</a:t>
            </a:r>
          </a:p>
          <a:p>
            <a:pPr defTabSz="609585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E0A6F87-6BA1-4749-AB1F-9528F145A4D9}"/>
              </a:ext>
            </a:extLst>
          </p:cNvPr>
          <p:cNvSpPr/>
          <p:nvPr/>
        </p:nvSpPr>
        <p:spPr>
          <a:xfrm>
            <a:off x="1828800" y="4815971"/>
            <a:ext cx="4267200" cy="4624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45F2220-86D2-41BD-8D22-89469477D69F}"/>
              </a:ext>
            </a:extLst>
          </p:cNvPr>
          <p:cNvSpPr/>
          <p:nvPr/>
        </p:nvSpPr>
        <p:spPr>
          <a:xfrm>
            <a:off x="6145613" y="4815971"/>
            <a:ext cx="4267200" cy="4624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AA160C6-311C-4A72-9006-203AAF6FB409}"/>
              </a:ext>
            </a:extLst>
          </p:cNvPr>
          <p:cNvSpPr/>
          <p:nvPr/>
        </p:nvSpPr>
        <p:spPr>
          <a:xfrm>
            <a:off x="1779187" y="9655496"/>
            <a:ext cx="4316813" cy="4624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F99332F-226C-4587-B9CF-2E2F7B3BCC65}"/>
              </a:ext>
            </a:extLst>
          </p:cNvPr>
          <p:cNvSpPr/>
          <p:nvPr/>
        </p:nvSpPr>
        <p:spPr>
          <a:xfrm>
            <a:off x="6145613" y="9655496"/>
            <a:ext cx="4267200" cy="4624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F989E700-BA99-4DA6-81FA-B9C0092FDB37}"/>
              </a:ext>
            </a:extLst>
          </p:cNvPr>
          <p:cNvSpPr txBox="1"/>
          <p:nvPr/>
        </p:nvSpPr>
        <p:spPr>
          <a:xfrm>
            <a:off x="1322474" y="308057"/>
            <a:ext cx="918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highlight>
                  <a:srgbClr val="FF0000"/>
                </a:highlight>
              </a:rPr>
              <a:t>3_14_2020</a:t>
            </a:r>
            <a:r>
              <a:rPr lang="en-US" b="1" dirty="0">
                <a:highlight>
                  <a:srgbClr val="FF0000"/>
                </a:highlight>
              </a:rPr>
              <a:t>		Note: Subject to change based on current recommendations     </a:t>
            </a:r>
          </a:p>
        </p:txBody>
      </p:sp>
    </p:spTree>
    <p:extLst>
      <p:ext uri="{BB962C8B-B14F-4D97-AF65-F5344CB8AC3E}">
        <p14:creationId xmlns:p14="http://schemas.microsoft.com/office/powerpoint/2010/main" val="893307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F4EBDC7132F1458ABBAD6D5329CD23" ma:contentTypeVersion="4" ma:contentTypeDescription="Create a new document." ma:contentTypeScope="" ma:versionID="264d12281e87e20e6a8a7a69c9aa0603">
  <xsd:schema xmlns:xsd="http://www.w3.org/2001/XMLSchema" xmlns:xs="http://www.w3.org/2001/XMLSchema" xmlns:p="http://schemas.microsoft.com/office/2006/metadata/properties" xmlns:ns2="0283113f-4e81-4598-bd93-b443abaf784c" xmlns:ns3="a26b8dad-02e4-4d2e-9a4a-84bf62abee64" targetNamespace="http://schemas.microsoft.com/office/2006/metadata/properties" ma:root="true" ma:fieldsID="60eb4f56a00ba3697f57661848cff77b" ns2:_="" ns3:_="">
    <xsd:import namespace="0283113f-4e81-4598-bd93-b443abaf784c"/>
    <xsd:import namespace="a26b8dad-02e4-4d2e-9a4a-84bf62abee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83113f-4e81-4598-bd93-b443abaf784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6b8dad-02e4-4d2e-9a4a-84bf62abee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6B56A0-25BB-4EF8-8DA0-930FEA2F9095}">
  <ds:schemaRefs>
    <ds:schemaRef ds:uri="http://schemas.microsoft.com/office/infopath/2007/PartnerControls"/>
    <ds:schemaRef ds:uri="0283113f-4e81-4598-bd93-b443abaf784c"/>
    <ds:schemaRef ds:uri="http://purl.org/dc/terms/"/>
    <ds:schemaRef ds:uri="a26b8dad-02e4-4d2e-9a4a-84bf62abee64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69ACA-E744-4D91-BB1D-F69E41D726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090DFE-32EF-4A39-8593-C91E8E6D0D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83113f-4e81-4598-bd93-b443abaf784c"/>
    <ds:schemaRef ds:uri="a26b8dad-02e4-4d2e-9a4a-84bf62abee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7890</TotalTime>
  <Words>1030</Words>
  <Application>Microsoft Office PowerPoint</Application>
  <PresentationFormat>Custom</PresentationFormat>
  <Paragraphs>134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Merriweather</vt:lpstr>
      <vt:lpstr>Open Sans</vt:lpstr>
      <vt:lpstr>Symbol</vt:lpstr>
      <vt:lpstr>Times New Roman</vt:lpstr>
      <vt:lpstr>Wingdings</vt:lpstr>
      <vt:lpstr>Office Theme</vt:lpstr>
      <vt:lpstr>1_Office Theme</vt:lpstr>
      <vt:lpstr>COVID – 19 Checklist 3-14-2020</vt:lpstr>
      <vt:lpstr>PowerPoint Presentation</vt:lpstr>
      <vt:lpstr>PowerPoint Presentation</vt:lpstr>
      <vt:lpstr>PPE Precautions – Levels I, II, III</vt:lpstr>
      <vt:lpstr>  Care of the infectious patient needing oxygen or advanced airway management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19South County Fire</dc:title>
  <dc:creator>Maxwell, Shaughn</dc:creator>
  <cp:lastModifiedBy>Planning Zoning3</cp:lastModifiedBy>
  <cp:revision>149</cp:revision>
  <cp:lastPrinted>2020-03-14T16:50:22Z</cp:lastPrinted>
  <dcterms:created xsi:type="dcterms:W3CDTF">2020-03-02T17:41:10Z</dcterms:created>
  <dcterms:modified xsi:type="dcterms:W3CDTF">2020-03-14T18:52:17Z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0x010100B7F4EBDC7132F1458ABBAD6D5329CD23</vt:lpwstr>
  </property>
</Properties>
</file>